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ricolage Grotesque" charset="1" panose="020B0605040402000204"/>
      <p:regular r:id="rId17"/>
    </p:embeddedFont>
    <p:embeddedFont>
      <p:font typeface="Canva Sans" charset="1" panose="020B0503030501040103"/>
      <p:regular r:id="rId19"/>
    </p:embeddedFont>
    <p:embeddedFont>
      <p:font typeface="Bricolage Grotesque Bold" charset="1" panose="020B0605040402000204"/>
      <p:regular r:id="rId21"/>
    </p:embeddedFont>
    <p:embeddedFont>
      <p:font typeface="Catamaran" charset="1" panose="00000500000000000000"/>
      <p:regular r:id="rId23"/>
    </p:embeddedFont>
    <p:embeddedFont>
      <p:font typeface="JetBrains Mono" charset="1" panose="0201050902010205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3.xml" Type="http://schemas.openxmlformats.org/officeDocument/2006/relationships/notesSlide"/><Relationship Id="rId21" Target="fonts/font21.fntdata" Type="http://schemas.openxmlformats.org/officeDocument/2006/relationships/font"/><Relationship Id="rId22" Target="notesSlides/notesSlide4.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Grüazi, we are Adaptis</a:t>
            </a:r>
          </a:p>
          <a:p>
            <a:r>
              <a:rPr lang="en-US"/>
              <a:t/>
            </a:r>
          </a:p>
          <a:p>
            <a:r>
              <a:rPr lang="en-US"/>
              <a:t>The team behind the pioneering software solution designed to transform the service industry</a:t>
            </a:r>
          </a:p>
          <a:p>
            <a:r>
              <a:rPr lang="en-US"/>
              <a:t/>
            </a:r>
          </a:p>
          <a:p>
            <a:r>
              <a:rPr lang="en-US"/>
              <a:t>Adaptis is our technological answer to the ongoing and ever present labor shortage and Adaptis is our technological answer, laying the foundation for autonomous robots in the service sector.</a:t>
            </a:r>
          </a:p>
          <a:p>
            <a:r>
              <a:rPr lang="en-US"/>
              <a:t/>
            </a:r>
          </a:p>
          <a:p>
            <a:r>
              <a:rPr lang="en-US"/>
              <a:t>We believe robots powered by Adaptis can support staff, increase efficiency, and promote fair labor practices.</a:t>
            </a:r>
          </a:p>
          <a:p>
            <a:r>
              <a:rPr lang="en-US"/>
              <a:t/>
            </a:r>
          </a:p>
          <a:p>
            <a:r>
              <a:rPr lang="en-US"/>
              <a:t>To illustrate our approach, let's  first walk you through a hypothetical restaurant scenario, demonstrating one of our agents in 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you just saw is only one of many possible applications in the service industry. Adaptis can be integrated with systems across various sectors, offering a unique opportunity to disrupt the way we think about service delivery.</a:t>
            </a:r>
          </a:p>
          <a:p>
            <a:r>
              <a:rPr lang="en-US"/>
              <a:t/>
            </a:r>
          </a:p>
          <a:p>
            <a:r>
              <a:rPr lang="en-US"/>
              <a:t>In addition to our dear RestauPal, Adaptis-powered bots are already present in the hotel industry, where they streamline guest experiences. This not only results in smoother interactions for guests but also offers opportunities for businesses in the tourism sector to promote themselves more effectively.</a:t>
            </a:r>
          </a:p>
          <a:p>
            <a:r>
              <a:rPr lang="en-US"/>
              <a:t/>
            </a:r>
          </a:p>
          <a:p>
            <a:r>
              <a:rPr lang="en-US"/>
              <a:t>Beyond the vacation industry, Adaptis agents can provide tremendous benefits in more sensitive applications, such as elderly homes or hospitals, where labor shortages are often most pronounced. Robots in these settings can do more than just deliver food to patients; they can also provide companionship, improving the overall quality of care.</a:t>
            </a:r>
          </a:p>
          <a:p>
            <a:r>
              <a:rPr lang="en-US"/>
              <a:t/>
            </a:r>
          </a:p>
          <a:p>
            <a:r>
              <a:rPr lang="en-US"/>
              <a:t>From these examples, it is clear that we have laid the foundation for a robust fleet of autonomous assistants across many domains. This is made possible by the technical rigor behind Adaptis, which ensures the system can seamlessly integrate into various industries.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previous use-cases it has become clear, that these robots have to be able to act in the most difficult of environments which are often noisy, with many people speaking at the same time and various sources of background noise, especially at restaurants and hotels.</a:t>
            </a:r>
          </a:p>
          <a:p>
            <a:r>
              <a:rPr lang="en-US"/>
              <a:t/>
            </a:r>
          </a:p>
          <a:p>
            <a:r>
              <a:rPr lang="en-US"/>
              <a:t>For this reason we have .....</a:t>
            </a:r>
          </a:p>
          <a:p>
            <a:r>
              <a:rPr lang="en-US"/>
              <a:t/>
            </a:r>
          </a:p>
          <a:p>
            <a:r>
              <a:rPr lang="en-US"/>
              <a:t>Here we want to quickly show the capabilities of our multi-stage de noising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not only is it difficult to work with audio data containing multiple peoples voices, because the main speaker must be identified</a:t>
            </a:r>
          </a:p>
          <a:p>
            <a:r>
              <a:rPr lang="en-US"/>
              <a:t/>
            </a:r>
          </a:p>
          <a:p>
            <a:r>
              <a:rPr lang="en-US"/>
              <a:t>...</a:t>
            </a:r>
          </a:p>
          <a:p>
            <a:r>
              <a:rPr lang="en-US"/>
              <a:t/>
            </a:r>
          </a:p>
          <a:p>
            <a:r>
              <a:rPr lang="en-US"/>
              <a:t>but such a situation also offers a unique opportunity as being able to parse the voices of multiple people at once and recognizing/labeling them as such, is a big benefit for usability </a:t>
            </a:r>
          </a:p>
          <a:p>
            <a:r>
              <a:rPr lang="en-US"/>
              <a:t/>
            </a:r>
          </a:p>
          <a:p>
            <a:r>
              <a:rPr lang="en-US"/>
              <a:t>...</a:t>
            </a:r>
          </a:p>
          <a:p>
            <a:r>
              <a:rPr lang="en-US"/>
              <a:t/>
            </a:r>
          </a:p>
          <a:p>
            <a:r>
              <a:rPr lang="en-US"/>
              <a:t>to achieve this... we use .... a multi step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for a truly personalized experience , especially in positions where people are in contact with these robots for longer periods of time, it is essential for the bot to recognize and remember any given person, their needs and preferences.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summarize:</a:t>
            </a:r>
          </a:p>
          <a:p>
            <a:r>
              <a:rPr lang="en-US"/>
              <a:t/>
            </a:r>
          </a:p>
          <a:p>
            <a:r>
              <a:rPr lang="en-US"/>
              <a:t>Adaptis offers audio only functionality that many multi-model devices with vision and audio capabilities struggle to compete with</a:t>
            </a:r>
          </a:p>
          <a:p>
            <a:r>
              <a:rPr lang="en-US"/>
              <a:t/>
            </a:r>
          </a:p>
          <a:p>
            <a:r>
              <a:rPr lang="en-US"/>
              <a:t>and through this.. we ensure ... seamless conversations with the customer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this market is growing fast, and with AI innovation accelerating at speeds never seen before, we are dedicated to continuously extend Adaptis with state-of-the-art functionality to tackle problems like ....</a:t>
            </a:r>
          </a:p>
          <a:p>
            <a:r>
              <a:rPr lang="en-US"/>
              <a:t/>
            </a:r>
          </a:p>
          <a:p>
            <a:r>
              <a:rPr lang="en-US"/>
              <a:t>... as effectively as possible</a:t>
            </a:r>
          </a:p>
          <a:p>
            <a:r>
              <a:rPr lang="en-US"/>
              <a:t/>
            </a:r>
          </a:p>
          <a:p>
            <a:r>
              <a:rPr lang="en-US"/>
              <a:t/>
            </a:r>
          </a:p>
          <a:p>
            <a:r>
              <a:rPr lang="en-US"/>
              <a:t>... furthermore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UW1LvQM.mp4" Type="http://schemas.openxmlformats.org/officeDocument/2006/relationships/video"/><Relationship Id="rId11" Target="../media/VAGiUW1LvQM.mp4" Type="http://schemas.microsoft.com/office/2007/relationships/media"/><Relationship Id="rId12" Target="../media/VAGiUTJddZU.mp4" Type="http://schemas.openxmlformats.org/officeDocument/2006/relationships/video"/><Relationship Id="rId13" Target="../media/VAGiUTJddZU.mp4" Type="http://schemas.microsoft.com/office/2007/relationships/media"/><Relationship Id="rId14" Target="../media/VAGiUaO9Hak.mp4" Type="http://schemas.openxmlformats.org/officeDocument/2006/relationships/video"/><Relationship Id="rId15" Target="../media/VAGiUaO9Hak.mp4" Type="http://schemas.microsoft.com/office/2007/relationships/media"/><Relationship Id="rId16" Target="../media/image12.png" Type="http://schemas.openxmlformats.org/officeDocument/2006/relationships/image"/><Relationship Id="rId17" Target="../media/image13.png" Type="http://schemas.openxmlformats.org/officeDocument/2006/relationships/image"/><Relationship Id="rId18" Target="../media/image1.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VAGiUbL_fr4.mp4" Type="http://schemas.openxmlformats.org/officeDocument/2006/relationships/video"/><Relationship Id="rId9" Target="../media/VAGiUbL_fr4.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notesSlides/notesSlide4.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4.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5.png" Type="http://schemas.openxmlformats.org/officeDocument/2006/relationships/image"/><Relationship Id="rId8" Target="../media/image5.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399" y="341681"/>
            <a:ext cx="2424500" cy="500053"/>
          </a:xfrm>
          <a:custGeom>
            <a:avLst/>
            <a:gdLst/>
            <a:ahLst/>
            <a:cxnLst/>
            <a:rect r="r" b="b" t="t" l="l"/>
            <a:pathLst>
              <a:path h="500053" w="2424500">
                <a:moveTo>
                  <a:pt x="0" y="0"/>
                </a:moveTo>
                <a:lnTo>
                  <a:pt x="2424500" y="0"/>
                </a:lnTo>
                <a:lnTo>
                  <a:pt x="2424500" y="500053"/>
                </a:lnTo>
                <a:lnTo>
                  <a:pt x="0" y="500053"/>
                </a:lnTo>
                <a:lnTo>
                  <a:pt x="0" y="0"/>
                </a:lnTo>
                <a:close/>
              </a:path>
            </a:pathLst>
          </a:custGeom>
          <a:blipFill>
            <a:blip r:embed="rId3"/>
            <a:stretch>
              <a:fillRect l="0" t="0" r="0" b="0"/>
            </a:stretch>
          </a:blipFill>
        </p:spPr>
      </p:sp>
      <p:grpSp>
        <p:nvGrpSpPr>
          <p:cNvPr name="Group 3" id="3"/>
          <p:cNvGrpSpPr/>
          <p:nvPr/>
        </p:nvGrpSpPr>
        <p:grpSpPr>
          <a:xfrm rot="0">
            <a:off x="-6658747" y="7198971"/>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5528045" y="3851917"/>
            <a:ext cx="1545072" cy="1516102"/>
          </a:xfrm>
          <a:custGeom>
            <a:avLst/>
            <a:gdLst/>
            <a:ahLst/>
            <a:cxnLst/>
            <a:rect r="r" b="b" t="t" l="l"/>
            <a:pathLst>
              <a:path h="1516102" w="1545072">
                <a:moveTo>
                  <a:pt x="0" y="0"/>
                </a:moveTo>
                <a:lnTo>
                  <a:pt x="1545072" y="0"/>
                </a:lnTo>
                <a:lnTo>
                  <a:pt x="1545072" y="1516103"/>
                </a:lnTo>
                <a:lnTo>
                  <a:pt x="0" y="1516103"/>
                </a:lnTo>
                <a:lnTo>
                  <a:pt x="0" y="0"/>
                </a:lnTo>
                <a:close/>
              </a:path>
            </a:pathLst>
          </a:custGeom>
          <a:blipFill>
            <a:blip r:embed="rId6"/>
            <a:stretch>
              <a:fillRect l="0" t="0" r="0" b="0"/>
            </a:stretch>
          </a:blipFill>
        </p:spPr>
      </p:sp>
      <p:sp>
        <p:nvSpPr>
          <p:cNvPr name="Freeform 7" id="7"/>
          <p:cNvSpPr/>
          <p:nvPr/>
        </p:nvSpPr>
        <p:spPr>
          <a:xfrm flipH="false" flipV="false" rot="0">
            <a:off x="16135438" y="154716"/>
            <a:ext cx="1914846" cy="873984"/>
          </a:xfrm>
          <a:custGeom>
            <a:avLst/>
            <a:gdLst/>
            <a:ahLst/>
            <a:cxnLst/>
            <a:rect r="r" b="b" t="t" l="l"/>
            <a:pathLst>
              <a:path h="873984" w="1914846">
                <a:moveTo>
                  <a:pt x="0" y="0"/>
                </a:moveTo>
                <a:lnTo>
                  <a:pt x="1914846" y="0"/>
                </a:lnTo>
                <a:lnTo>
                  <a:pt x="1914846" y="873984"/>
                </a:lnTo>
                <a:lnTo>
                  <a:pt x="0" y="873984"/>
                </a:lnTo>
                <a:lnTo>
                  <a:pt x="0" y="0"/>
                </a:lnTo>
                <a:close/>
              </a:path>
            </a:pathLst>
          </a:custGeom>
          <a:blipFill>
            <a:blip r:embed="rId7"/>
            <a:stretch>
              <a:fillRect l="0" t="0" r="0" b="0"/>
            </a:stretch>
          </a:blipFill>
        </p:spPr>
      </p:sp>
      <p:sp>
        <p:nvSpPr>
          <p:cNvPr name="TextBox 8" id="8"/>
          <p:cNvSpPr txBox="true"/>
          <p:nvPr/>
        </p:nvSpPr>
        <p:spPr>
          <a:xfrm rot="0">
            <a:off x="7302863" y="3732650"/>
            <a:ext cx="4753379" cy="1583187"/>
          </a:xfrm>
          <a:prstGeom prst="rect">
            <a:avLst/>
          </a:prstGeom>
        </p:spPr>
        <p:txBody>
          <a:bodyPr anchor="t" rtlCol="false" tIns="0" lIns="0" bIns="0" rIns="0">
            <a:spAutoFit/>
          </a:bodyPr>
          <a:lstStyle/>
          <a:p>
            <a:pPr algn="ctr">
              <a:lnSpc>
                <a:spcPts val="12999"/>
              </a:lnSpc>
              <a:spcBef>
                <a:spcPct val="0"/>
              </a:spcBef>
            </a:pPr>
            <a:r>
              <a:rPr lang="en-US" sz="9285">
                <a:solidFill>
                  <a:srgbClr val="0057FF"/>
                </a:solidFill>
                <a:latin typeface="Bricolage Grotesque"/>
                <a:ea typeface="Bricolage Grotesque"/>
                <a:cs typeface="Bricolage Grotesque"/>
                <a:sym typeface="Bricolage Grotesque"/>
              </a:rPr>
              <a:t>ADAPTIS</a:t>
            </a:r>
          </a:p>
        </p:txBody>
      </p:sp>
      <p:sp>
        <p:nvSpPr>
          <p:cNvPr name="TextBox 9" id="9"/>
          <p:cNvSpPr txBox="true"/>
          <p:nvPr/>
        </p:nvSpPr>
        <p:spPr>
          <a:xfrm rot="0">
            <a:off x="3873548" y="5604023"/>
            <a:ext cx="10540904" cy="831060"/>
          </a:xfrm>
          <a:prstGeom prst="rect">
            <a:avLst/>
          </a:prstGeom>
        </p:spPr>
        <p:txBody>
          <a:bodyPr anchor="t" rtlCol="false" tIns="0" lIns="0" bIns="0" rIns="0">
            <a:spAutoFit/>
          </a:bodyPr>
          <a:lstStyle/>
          <a:p>
            <a:pPr algn="ctr">
              <a:lnSpc>
                <a:spcPts val="6720"/>
              </a:lnSpc>
              <a:spcBef>
                <a:spcPct val="0"/>
              </a:spcBef>
            </a:pPr>
            <a:r>
              <a:rPr lang="en-US" sz="4800">
                <a:solidFill>
                  <a:srgbClr val="2667FF"/>
                </a:solidFill>
                <a:latin typeface="Bricolage Grotesque"/>
                <a:ea typeface="Bricolage Grotesque"/>
                <a:cs typeface="Bricolage Grotesque"/>
                <a:sym typeface="Bricolage Grotesque"/>
              </a:rPr>
              <a:t>Working With You to Deliver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5"/>
            <a:stretch>
              <a:fillRect l="0" t="0" r="0" b="0"/>
            </a:stretch>
          </a:blipFill>
        </p:spPr>
      </p:sp>
      <p:sp>
        <p:nvSpPr>
          <p:cNvPr name="TextBox 6" id="6"/>
          <p:cNvSpPr txBox="true"/>
          <p:nvPr/>
        </p:nvSpPr>
        <p:spPr>
          <a:xfrm rot="0">
            <a:off x="1199765" y="1751949"/>
            <a:ext cx="2640330"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RestauPal</a:t>
            </a:r>
          </a:p>
        </p:txBody>
      </p:sp>
      <p:grpSp>
        <p:nvGrpSpPr>
          <p:cNvPr name="Group 7" id="7"/>
          <p:cNvGrpSpPr/>
          <p:nvPr/>
        </p:nvGrpSpPr>
        <p:grpSpPr>
          <a:xfrm rot="0">
            <a:off x="1237865" y="2730281"/>
            <a:ext cx="4504112" cy="4193450"/>
            <a:chOff x="0" y="0"/>
            <a:chExt cx="812800" cy="756739"/>
          </a:xfrm>
        </p:grpSpPr>
        <p:sp>
          <p:nvSpPr>
            <p:cNvPr name="Freeform 8" id="8"/>
            <p:cNvSpPr/>
            <p:nvPr/>
          </p:nvSpPr>
          <p:spPr>
            <a:xfrm flipH="false" flipV="false" rot="0">
              <a:off x="0" y="0"/>
              <a:ext cx="812800" cy="756739"/>
            </a:xfrm>
            <a:custGeom>
              <a:avLst/>
              <a:gdLst/>
              <a:ahLst/>
              <a:cxnLst/>
              <a:rect r="r" b="b" t="t" l="l"/>
              <a:pathLst>
                <a:path h="756739" w="812800">
                  <a:moveTo>
                    <a:pt x="0" y="0"/>
                  </a:moveTo>
                  <a:lnTo>
                    <a:pt x="812800" y="0"/>
                  </a:lnTo>
                  <a:lnTo>
                    <a:pt x="812800" y="756739"/>
                  </a:lnTo>
                  <a:lnTo>
                    <a:pt x="0" y="756739"/>
                  </a:lnTo>
                  <a:close/>
                </a:path>
              </a:pathLst>
            </a:custGeom>
            <a:blipFill>
              <a:blip r:embed="rId6"/>
              <a:stretch>
                <a:fillRect l="-23862" t="0" r="-15878" b="0"/>
              </a:stretch>
            </a:blipFill>
          </p:spPr>
        </p:sp>
      </p:grpSp>
      <p:sp>
        <p:nvSpPr>
          <p:cNvPr name="TextBox 9" id="9"/>
          <p:cNvSpPr txBox="true"/>
          <p:nvPr/>
        </p:nvSpPr>
        <p:spPr>
          <a:xfrm rot="0">
            <a:off x="1328769" y="7111716"/>
            <a:ext cx="4208181" cy="1616852"/>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P</a:t>
            </a:r>
            <a:r>
              <a:rPr lang="en-US" sz="2344">
                <a:solidFill>
                  <a:srgbClr val="000000"/>
                </a:solidFill>
                <a:latin typeface="Canva Sans"/>
                <a:ea typeface="Canva Sans"/>
                <a:cs typeface="Canva Sans"/>
                <a:sym typeface="Canva Sans"/>
              </a:rPr>
              <a:t>rovides fast and efficient service, support, and order-taking to keep the restaurant cheap and efficient.</a:t>
            </a:r>
          </a:p>
        </p:txBody>
      </p:sp>
      <p:sp>
        <p:nvSpPr>
          <p:cNvPr name="TextBox 10" id="10"/>
          <p:cNvSpPr txBox="true"/>
          <p:nvPr/>
        </p:nvSpPr>
        <p:spPr>
          <a:xfrm rot="0">
            <a:off x="630110" y="693001"/>
            <a:ext cx="7344545" cy="604724"/>
          </a:xfrm>
          <a:prstGeom prst="rect">
            <a:avLst/>
          </a:prstGeom>
        </p:spPr>
        <p:txBody>
          <a:bodyPr anchor="t" rtlCol="false" tIns="0" lIns="0" bIns="0" rIns="0">
            <a:spAutoFit/>
          </a:bodyPr>
          <a:lstStyle/>
          <a:p>
            <a:pPr algn="l">
              <a:lnSpc>
                <a:spcPts val="4993"/>
              </a:lnSpc>
              <a:spcBef>
                <a:spcPct val="0"/>
              </a:spcBef>
            </a:pPr>
            <a:r>
              <a:rPr lang="en-US" sz="3566">
                <a:solidFill>
                  <a:srgbClr val="475674"/>
                </a:solidFill>
                <a:latin typeface="Bricolage Grotesque"/>
                <a:ea typeface="Bricolage Grotesque"/>
                <a:cs typeface="Bricolage Grotesque"/>
                <a:sym typeface="Bricolage Grotesque"/>
              </a:rPr>
              <a:t>Tackling the labor shortage with...</a:t>
            </a:r>
          </a:p>
        </p:txBody>
      </p:sp>
      <p:grpSp>
        <p:nvGrpSpPr>
          <p:cNvPr name="Group 11" id="11"/>
          <p:cNvGrpSpPr/>
          <p:nvPr/>
        </p:nvGrpSpPr>
        <p:grpSpPr>
          <a:xfrm rot="0">
            <a:off x="12666612" y="2749331"/>
            <a:ext cx="4491699" cy="4087198"/>
            <a:chOff x="0" y="0"/>
            <a:chExt cx="812800" cy="739603"/>
          </a:xfrm>
        </p:grpSpPr>
        <p:sp>
          <p:nvSpPr>
            <p:cNvPr name="Freeform 12" id="12"/>
            <p:cNvSpPr/>
            <p:nvPr/>
          </p:nvSpPr>
          <p:spPr>
            <a:xfrm flipH="false" flipV="false" rot="0">
              <a:off x="0" y="0"/>
              <a:ext cx="812800" cy="739603"/>
            </a:xfrm>
            <a:custGeom>
              <a:avLst/>
              <a:gdLst/>
              <a:ahLst/>
              <a:cxnLst/>
              <a:rect r="r" b="b" t="t" l="l"/>
              <a:pathLst>
                <a:path h="739603" w="812800">
                  <a:moveTo>
                    <a:pt x="0" y="0"/>
                  </a:moveTo>
                  <a:lnTo>
                    <a:pt x="812800" y="0"/>
                  </a:lnTo>
                  <a:lnTo>
                    <a:pt x="812800" y="739603"/>
                  </a:lnTo>
                  <a:lnTo>
                    <a:pt x="0" y="739603"/>
                  </a:lnTo>
                  <a:close/>
                </a:path>
              </a:pathLst>
            </a:custGeom>
            <a:blipFill>
              <a:blip r:embed="rId7"/>
              <a:stretch>
                <a:fillRect l="0" t="-73201" r="0" b="-46592"/>
              </a:stretch>
            </a:blipFill>
          </p:spPr>
        </p:sp>
      </p:grpSp>
      <p:sp>
        <p:nvSpPr>
          <p:cNvPr name="TextBox 13" id="13"/>
          <p:cNvSpPr txBox="true"/>
          <p:nvPr/>
        </p:nvSpPr>
        <p:spPr>
          <a:xfrm rot="0">
            <a:off x="7041997" y="1751949"/>
            <a:ext cx="3504247"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MarriottMate</a:t>
            </a:r>
          </a:p>
        </p:txBody>
      </p:sp>
      <p:grpSp>
        <p:nvGrpSpPr>
          <p:cNvPr name="Group 14" id="14"/>
          <p:cNvGrpSpPr/>
          <p:nvPr/>
        </p:nvGrpSpPr>
        <p:grpSpPr>
          <a:xfrm rot="0">
            <a:off x="6972706" y="2749331"/>
            <a:ext cx="4389989" cy="4068148"/>
            <a:chOff x="0" y="0"/>
            <a:chExt cx="812800" cy="753212"/>
          </a:xfrm>
        </p:grpSpPr>
        <p:sp>
          <p:nvSpPr>
            <p:cNvPr name="Freeform 15" id="15"/>
            <p:cNvSpPr/>
            <p:nvPr/>
          </p:nvSpPr>
          <p:spPr>
            <a:xfrm flipH="false" flipV="false" rot="0">
              <a:off x="0" y="0"/>
              <a:ext cx="812800" cy="753212"/>
            </a:xfrm>
            <a:custGeom>
              <a:avLst/>
              <a:gdLst/>
              <a:ahLst/>
              <a:cxnLst/>
              <a:rect r="r" b="b" t="t" l="l"/>
              <a:pathLst>
                <a:path h="753212" w="812800">
                  <a:moveTo>
                    <a:pt x="0" y="0"/>
                  </a:moveTo>
                  <a:lnTo>
                    <a:pt x="812800" y="0"/>
                  </a:lnTo>
                  <a:lnTo>
                    <a:pt x="812800" y="753212"/>
                  </a:lnTo>
                  <a:lnTo>
                    <a:pt x="0" y="753212"/>
                  </a:lnTo>
                  <a:close/>
                </a:path>
              </a:pathLst>
            </a:custGeom>
            <a:blipFill>
              <a:blip r:embed="rId8"/>
              <a:stretch>
                <a:fillRect l="0" t="-95372" r="0" b="-20450"/>
              </a:stretch>
            </a:blipFill>
            <a:ln cap="sq">
              <a:noFill/>
              <a:prstDash val="solid"/>
              <a:miter/>
            </a:ln>
          </p:spPr>
        </p:sp>
      </p:grpSp>
      <p:sp>
        <p:nvSpPr>
          <p:cNvPr name="TextBox 16" id="16"/>
          <p:cNvSpPr txBox="true"/>
          <p:nvPr/>
        </p:nvSpPr>
        <p:spPr>
          <a:xfrm rot="0">
            <a:off x="6798478" y="7102191"/>
            <a:ext cx="4738446" cy="16263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Bricolage Grotesque"/>
                <a:ea typeface="Bricolage Grotesque"/>
                <a:cs typeface="Bricolage Grotesque"/>
                <a:sym typeface="Bricolage Grotesque"/>
              </a:rPr>
              <a:t>P</a:t>
            </a:r>
            <a:r>
              <a:rPr lang="en-US" sz="2344">
                <a:solidFill>
                  <a:srgbClr val="000000"/>
                </a:solidFill>
                <a:latin typeface="Bricolage Grotesque"/>
                <a:ea typeface="Bricolage Grotesque"/>
                <a:cs typeface="Bricolage Grotesque"/>
                <a:sym typeface="Bricolage Grotesque"/>
              </a:rPr>
              <a:t>rovides warm welcome and personalised assistance to every guest, from checkin to trip planning.</a:t>
            </a:r>
          </a:p>
        </p:txBody>
      </p:sp>
      <p:sp>
        <p:nvSpPr>
          <p:cNvPr name="TextBox 17" id="17"/>
          <p:cNvSpPr txBox="true"/>
          <p:nvPr/>
        </p:nvSpPr>
        <p:spPr>
          <a:xfrm rot="0">
            <a:off x="12752337" y="1751949"/>
            <a:ext cx="2151539"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Care</a:t>
            </a:r>
            <a:r>
              <a:rPr lang="en-US" sz="4474">
                <a:solidFill>
                  <a:srgbClr val="103C92"/>
                </a:solidFill>
                <a:latin typeface="Bricolage Grotesque"/>
                <a:ea typeface="Bricolage Grotesque"/>
                <a:cs typeface="Bricolage Grotesque"/>
                <a:sym typeface="Bricolage Grotesque"/>
              </a:rPr>
              <a:t>Bot</a:t>
            </a:r>
          </a:p>
        </p:txBody>
      </p:sp>
      <p:sp>
        <p:nvSpPr>
          <p:cNvPr name="TextBox 18" id="18"/>
          <p:cNvSpPr txBox="true"/>
          <p:nvPr/>
        </p:nvSpPr>
        <p:spPr>
          <a:xfrm rot="0">
            <a:off x="12565624" y="7111716"/>
            <a:ext cx="4693676" cy="12072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A</a:t>
            </a:r>
            <a:r>
              <a:rPr lang="en-US" sz="2344">
                <a:solidFill>
                  <a:srgbClr val="000000"/>
                </a:solidFill>
                <a:latin typeface="Canva Sans"/>
                <a:ea typeface="Canva Sans"/>
                <a:cs typeface="Canva Sans"/>
                <a:sym typeface="Canva Sans"/>
              </a:rPr>
              <a:t> gentle companion, supporting staff and accompanying residents in nursing homes. </a:t>
            </a:r>
          </a:p>
        </p:txBody>
      </p:sp>
      <p:sp>
        <p:nvSpPr>
          <p:cNvPr name="Freeform 19" id="19"/>
          <p:cNvSpPr/>
          <p:nvPr/>
        </p:nvSpPr>
        <p:spPr>
          <a:xfrm flipH="false" flipV="false" rot="0">
            <a:off x="5148014" y="6187570"/>
            <a:ext cx="483075" cy="474018"/>
          </a:xfrm>
          <a:custGeom>
            <a:avLst/>
            <a:gdLst/>
            <a:ahLst/>
            <a:cxnLst/>
            <a:rect r="r" b="b" t="t" l="l"/>
            <a:pathLst>
              <a:path h="474018" w="483075">
                <a:moveTo>
                  <a:pt x="0" y="0"/>
                </a:moveTo>
                <a:lnTo>
                  <a:pt x="483076" y="0"/>
                </a:lnTo>
                <a:lnTo>
                  <a:pt x="483076" y="474018"/>
                </a:lnTo>
                <a:lnTo>
                  <a:pt x="0" y="474018"/>
                </a:lnTo>
                <a:lnTo>
                  <a:pt x="0" y="0"/>
                </a:lnTo>
                <a:close/>
              </a:path>
            </a:pathLst>
          </a:custGeom>
          <a:blipFill>
            <a:blip r:embed="rId9"/>
            <a:stretch>
              <a:fillRect l="0" t="0" r="0" b="0"/>
            </a:stretch>
          </a:blipFill>
        </p:spPr>
      </p:sp>
      <p:sp>
        <p:nvSpPr>
          <p:cNvPr name="Freeform 20" id="20"/>
          <p:cNvSpPr/>
          <p:nvPr/>
        </p:nvSpPr>
        <p:spPr>
          <a:xfrm flipH="false" flipV="false" rot="0">
            <a:off x="10527195"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Freeform 21" id="21"/>
          <p:cNvSpPr/>
          <p:nvPr/>
        </p:nvSpPr>
        <p:spPr>
          <a:xfrm flipH="false" flipV="false" rot="0">
            <a:off x="16322811"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TextBox 22" id="22"/>
          <p:cNvSpPr txBox="true"/>
          <p:nvPr/>
        </p:nvSpPr>
        <p:spPr>
          <a:xfrm rot="0">
            <a:off x="13828363" y="9567456"/>
            <a:ext cx="3445973" cy="433795"/>
          </a:xfrm>
          <a:prstGeom prst="rect">
            <a:avLst/>
          </a:prstGeom>
        </p:spPr>
        <p:txBody>
          <a:bodyPr anchor="t" rtlCol="false" tIns="0" lIns="0" bIns="0" rIns="0">
            <a:spAutoFit/>
          </a:bodyPr>
          <a:lstStyle/>
          <a:p>
            <a:pPr algn="l">
              <a:lnSpc>
                <a:spcPts val="3575"/>
              </a:lnSpc>
              <a:spcBef>
                <a:spcPct val="0"/>
              </a:spcBef>
            </a:pPr>
            <a:r>
              <a:rPr lang="en-US" sz="2554">
                <a:solidFill>
                  <a:srgbClr val="000000"/>
                </a:solidFill>
                <a:latin typeface="Canva Sans"/>
                <a:ea typeface="Canva Sans"/>
                <a:cs typeface="Canva Sans"/>
                <a:sym typeface="Canva Sans"/>
              </a:rPr>
              <a:t>powered by</a:t>
            </a:r>
          </a:p>
        </p:txBody>
      </p:sp>
      <p:sp>
        <p:nvSpPr>
          <p:cNvPr name="Freeform 23" id="23"/>
          <p:cNvSpPr/>
          <p:nvPr/>
        </p:nvSpPr>
        <p:spPr>
          <a:xfrm flipH="false" flipV="false" rot="0">
            <a:off x="15809645" y="9598642"/>
            <a:ext cx="486726" cy="477600"/>
          </a:xfrm>
          <a:custGeom>
            <a:avLst/>
            <a:gdLst/>
            <a:ahLst/>
            <a:cxnLst/>
            <a:rect r="r" b="b" t="t" l="l"/>
            <a:pathLst>
              <a:path h="477600" w="486726">
                <a:moveTo>
                  <a:pt x="0" y="0"/>
                </a:moveTo>
                <a:lnTo>
                  <a:pt x="486725" y="0"/>
                </a:lnTo>
                <a:lnTo>
                  <a:pt x="486725" y="477600"/>
                </a:lnTo>
                <a:lnTo>
                  <a:pt x="0" y="477600"/>
                </a:lnTo>
                <a:lnTo>
                  <a:pt x="0" y="0"/>
                </a:lnTo>
                <a:close/>
              </a:path>
            </a:pathLst>
          </a:custGeom>
          <a:blipFill>
            <a:blip r:embed="rId9"/>
            <a:stretch>
              <a:fillRect l="0" t="0" r="0" b="0"/>
            </a:stretch>
          </a:blipFill>
        </p:spPr>
      </p:sp>
      <p:sp>
        <p:nvSpPr>
          <p:cNvPr name="TextBox 24" id="24"/>
          <p:cNvSpPr txBox="true"/>
          <p:nvPr/>
        </p:nvSpPr>
        <p:spPr>
          <a:xfrm rot="0">
            <a:off x="16368745" y="9557931"/>
            <a:ext cx="1497400" cy="501873"/>
          </a:xfrm>
          <a:prstGeom prst="rect">
            <a:avLst/>
          </a:prstGeom>
        </p:spPr>
        <p:txBody>
          <a:bodyPr anchor="t" rtlCol="false" tIns="0" lIns="0" bIns="0" rIns="0">
            <a:spAutoFit/>
          </a:bodyPr>
          <a:lstStyle/>
          <a:p>
            <a:pPr algn="ctr">
              <a:lnSpc>
                <a:spcPts val="4094"/>
              </a:lnSpc>
              <a:spcBef>
                <a:spcPct val="0"/>
              </a:spcBef>
            </a:pPr>
            <a:r>
              <a:rPr lang="en-US" sz="2924">
                <a:solidFill>
                  <a:srgbClr val="0057FF"/>
                </a:solidFill>
                <a:latin typeface="Bricolage Grotesque"/>
                <a:ea typeface="Bricolage Grotesque"/>
                <a:cs typeface="Bricolage Grotesque"/>
                <a:sym typeface="Bricolage Grotesque"/>
              </a:rPr>
              <a:t>ADAPTIS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674" y="2328542"/>
            <a:ext cx="15054153" cy="4704423"/>
          </a:xfrm>
          <a:custGeom>
            <a:avLst/>
            <a:gdLst/>
            <a:ahLst/>
            <a:cxnLst/>
            <a:rect r="r" b="b" t="t" l="l"/>
            <a:pathLst>
              <a:path h="4704423" w="15054153">
                <a:moveTo>
                  <a:pt x="0" y="0"/>
                </a:moveTo>
                <a:lnTo>
                  <a:pt x="15054153" y="0"/>
                </a:lnTo>
                <a:lnTo>
                  <a:pt x="15054153" y="4704423"/>
                </a:lnTo>
                <a:lnTo>
                  <a:pt x="0" y="4704423"/>
                </a:lnTo>
                <a:lnTo>
                  <a:pt x="0" y="0"/>
                </a:lnTo>
                <a:close/>
              </a:path>
            </a:pathLst>
          </a:custGeom>
          <a:blipFill>
            <a:blip r:embed="rId3"/>
            <a:stretch>
              <a:fillRect l="0" t="0" r="0" b="0"/>
            </a:stretch>
          </a:blipFill>
        </p:spPr>
      </p:sp>
      <p:grpSp>
        <p:nvGrpSpPr>
          <p:cNvPr name="Group 3" id="3"/>
          <p:cNvGrpSpPr/>
          <p:nvPr/>
        </p:nvGrpSpPr>
        <p:grpSpPr>
          <a:xfrm rot="0">
            <a:off x="1132225" y="2090813"/>
            <a:ext cx="16127075" cy="4984610"/>
            <a:chOff x="0" y="0"/>
            <a:chExt cx="2611994" cy="807324"/>
          </a:xfrm>
        </p:grpSpPr>
        <p:sp>
          <p:nvSpPr>
            <p:cNvPr name="Freeform 4" id="4"/>
            <p:cNvSpPr/>
            <p:nvPr/>
          </p:nvSpPr>
          <p:spPr>
            <a:xfrm flipH="false" flipV="false" rot="0">
              <a:off x="0" y="0"/>
              <a:ext cx="2611994" cy="807324"/>
            </a:xfrm>
            <a:custGeom>
              <a:avLst/>
              <a:gdLst/>
              <a:ahLst/>
              <a:cxnLst/>
              <a:rect r="r" b="b" t="t" l="l"/>
              <a:pathLst>
                <a:path h="807324" w="2611994">
                  <a:moveTo>
                    <a:pt x="24483" y="0"/>
                  </a:moveTo>
                  <a:lnTo>
                    <a:pt x="2587511" y="0"/>
                  </a:lnTo>
                  <a:cubicBezTo>
                    <a:pt x="2601033" y="0"/>
                    <a:pt x="2611994" y="10961"/>
                    <a:pt x="2611994" y="24483"/>
                  </a:cubicBezTo>
                  <a:lnTo>
                    <a:pt x="2611994" y="782841"/>
                  </a:lnTo>
                  <a:cubicBezTo>
                    <a:pt x="2611994" y="796363"/>
                    <a:pt x="2601033" y="807324"/>
                    <a:pt x="2587511" y="807324"/>
                  </a:cubicBezTo>
                  <a:lnTo>
                    <a:pt x="24483" y="807324"/>
                  </a:lnTo>
                  <a:cubicBezTo>
                    <a:pt x="10961" y="807324"/>
                    <a:pt x="0" y="796363"/>
                    <a:pt x="0" y="782841"/>
                  </a:cubicBezTo>
                  <a:lnTo>
                    <a:pt x="0" y="24483"/>
                  </a:lnTo>
                  <a:cubicBezTo>
                    <a:pt x="0" y="10961"/>
                    <a:pt x="10961" y="0"/>
                    <a:pt x="24483" y="0"/>
                  </a:cubicBezTo>
                  <a:close/>
                </a:path>
              </a:pathLst>
            </a:custGeom>
            <a:solidFill>
              <a:srgbClr val="000000">
                <a:alpha val="0"/>
              </a:srgbClr>
            </a:solidFill>
            <a:ln w="19050" cap="rnd">
              <a:solidFill>
                <a:srgbClr val="86807D"/>
              </a:solidFill>
              <a:prstDash val="solid"/>
              <a:round/>
            </a:ln>
          </p:spPr>
        </p:sp>
        <p:sp>
          <p:nvSpPr>
            <p:cNvPr name="TextBox 5" id="5"/>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6565350" y="7195317"/>
            <a:ext cx="32565936" cy="6075533"/>
            <a:chOff x="0" y="0"/>
            <a:chExt cx="43421248" cy="8100711"/>
          </a:xfrm>
        </p:grpSpPr>
        <p:sp>
          <p:nvSpPr>
            <p:cNvPr name="Freeform 7" id="7"/>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6328130" y="7075424"/>
            <a:ext cx="4786593" cy="2560827"/>
          </a:xfrm>
          <a:custGeom>
            <a:avLst/>
            <a:gdLst/>
            <a:ahLst/>
            <a:cxnLst/>
            <a:rect r="r" b="b" t="t" l="l"/>
            <a:pathLst>
              <a:path h="2560827" w="4786593">
                <a:moveTo>
                  <a:pt x="0" y="0"/>
                </a:moveTo>
                <a:lnTo>
                  <a:pt x="4786593" y="0"/>
                </a:lnTo>
                <a:lnTo>
                  <a:pt x="4786593" y="2560827"/>
                </a:lnTo>
                <a:lnTo>
                  <a:pt x="0" y="2560827"/>
                </a:lnTo>
                <a:lnTo>
                  <a:pt x="0" y="0"/>
                </a:lnTo>
                <a:close/>
              </a:path>
            </a:pathLst>
          </a:custGeom>
          <a:blipFill>
            <a:blip r:embed="rId6"/>
            <a:stretch>
              <a:fillRect l="0" t="0" r="0" b="0"/>
            </a:stretch>
          </a:blipFill>
        </p:spPr>
      </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alphaModFix amt="0"/>
          </a:blip>
          <a:srcRect l="0" t="10155" r="0" b="0"/>
          <a:stretch>
            <a:fillRect/>
          </a:stretch>
        </p:blipFill>
        <p:spPr>
          <a:xfrm flipH="false" flipV="false" rot="0">
            <a:off x="15785834" y="3864130"/>
            <a:ext cx="735728" cy="495758"/>
          </a:xfrm>
          <a:prstGeom prst="rect">
            <a:avLst/>
          </a:prstGeom>
          <a:ln cap="sq">
            <a:noFill/>
            <a:prstDash val="solid"/>
          </a:ln>
        </p:spPr>
      </p:pic>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7">
            <a:alphaModFix amt="0"/>
          </a:blip>
          <a:srcRect l="0" t="0" r="0" b="0"/>
          <a:stretch>
            <a:fillRect/>
          </a:stretch>
        </p:blipFill>
        <p:spPr>
          <a:xfrm flipH="false" flipV="false" rot="0">
            <a:off x="15824252" y="4583119"/>
            <a:ext cx="658891" cy="494168"/>
          </a:xfrm>
          <a:prstGeom prst="rect">
            <a:avLst/>
          </a:prstGeom>
          <a:ln w="38100" cap="sq">
            <a:solidFill>
              <a:srgbClr val="000000">
                <a:alpha val="0"/>
              </a:srgbClr>
            </a:solidFill>
            <a:prstDash val="solid"/>
          </a:ln>
        </p:spPr>
      </p:pic>
      <p:pic>
        <p:nvPicPr>
          <p:cNvPr name="Picture 12" id="12">
            <a:hlinkClick action="ppaction://media"/>
          </p:cNvPr>
          <p:cNvPicPr>
            <a:picLocks noChangeAspect="true"/>
          </p:cNvPicPr>
          <p:nvPr>
            <a:videoFile r:link="rId12"/>
            <p:extLst>
              <p:ext uri="{DAA4B4D4-6D71-4841-9C94-3DE7FCFB9230}">
                <p14:media xmlns:p14="http://schemas.microsoft.com/office/powerpoint/2010/main" r:embed="rId13">
                  <p14:trim st="0.0000" end="75890.0000"/>
                </p14:media>
              </p:ext>
            </p:extLst>
          </p:nvPr>
        </p:nvPicPr>
        <p:blipFill>
          <a:blip r:embed="rId7">
            <a:alphaModFix amt="0"/>
          </a:blip>
          <a:srcRect l="62858" t="89474" r="31559" b="0"/>
          <a:stretch>
            <a:fillRect/>
          </a:stretch>
        </p:blipFill>
        <p:spPr>
          <a:xfrm flipH="false" flipV="false" rot="0">
            <a:off x="6819149" y="2471787"/>
            <a:ext cx="506144" cy="715837"/>
          </a:xfrm>
          <a:prstGeom prst="rect">
            <a:avLst/>
          </a:prstGeom>
        </p:spPr>
      </p:pic>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14:trim st="0.0000" end="73870.0000"/>
                </p14:media>
              </p:ext>
            </p:extLst>
          </p:nvPr>
        </p:nvPicPr>
        <p:blipFill>
          <a:blip r:embed="rId7">
            <a:alphaModFix amt="0"/>
          </a:blip>
          <a:srcRect l="0" t="0" r="0" b="0"/>
          <a:stretch>
            <a:fillRect/>
          </a:stretch>
        </p:blipFill>
        <p:spPr>
          <a:xfrm flipH="false" flipV="false" rot="0">
            <a:off x="2768031" y="5077287"/>
            <a:ext cx="772203" cy="579153"/>
          </a:xfrm>
          <a:prstGeom prst="rect">
            <a:avLst/>
          </a:prstGeom>
        </p:spPr>
      </p:pic>
      <p:sp>
        <p:nvSpPr>
          <p:cNvPr name="Freeform 14" id="14"/>
          <p:cNvSpPr/>
          <p:nvPr/>
        </p:nvSpPr>
        <p:spPr>
          <a:xfrm flipH="false" flipV="false" rot="0">
            <a:off x="11114723" y="7304024"/>
            <a:ext cx="7059191" cy="450023"/>
          </a:xfrm>
          <a:custGeom>
            <a:avLst/>
            <a:gdLst/>
            <a:ahLst/>
            <a:cxnLst/>
            <a:rect r="r" b="b" t="t" l="l"/>
            <a:pathLst>
              <a:path h="450023" w="7059191">
                <a:moveTo>
                  <a:pt x="0" y="0"/>
                </a:moveTo>
                <a:lnTo>
                  <a:pt x="7059191" y="0"/>
                </a:lnTo>
                <a:lnTo>
                  <a:pt x="7059191" y="450023"/>
                </a:lnTo>
                <a:lnTo>
                  <a:pt x="0" y="450023"/>
                </a:lnTo>
                <a:lnTo>
                  <a:pt x="0" y="0"/>
                </a:lnTo>
                <a:close/>
              </a:path>
            </a:pathLst>
          </a:custGeom>
          <a:blipFill>
            <a:blip r:embed="rId16"/>
            <a:stretch>
              <a:fillRect l="0" t="0" r="0" b="0"/>
            </a:stretch>
          </a:blipFill>
        </p:spPr>
      </p:sp>
      <p:sp>
        <p:nvSpPr>
          <p:cNvPr name="TextBox 15" id="15"/>
          <p:cNvSpPr txBox="true"/>
          <p:nvPr/>
        </p:nvSpPr>
        <p:spPr>
          <a:xfrm rot="0">
            <a:off x="6119585" y="1269757"/>
            <a:ext cx="6048829" cy="697232"/>
          </a:xfrm>
          <a:prstGeom prst="rect">
            <a:avLst/>
          </a:prstGeom>
        </p:spPr>
        <p:txBody>
          <a:bodyPr anchor="t" rtlCol="false" tIns="0" lIns="0" bIns="0" rIns="0">
            <a:spAutoFit/>
          </a:bodyPr>
          <a:lstStyle/>
          <a:p>
            <a:pPr algn="l" marL="874379" indent="-437189" lvl="1">
              <a:lnSpc>
                <a:spcPts val="5669"/>
              </a:lnSpc>
              <a:spcBef>
                <a:spcPct val="0"/>
              </a:spcBef>
              <a:buAutoNum type="arabicPeriod" startAt="1"/>
            </a:pPr>
            <a:r>
              <a:rPr lang="en-US" sz="4049">
                <a:solidFill>
                  <a:srgbClr val="414040"/>
                </a:solidFill>
                <a:latin typeface="Bricolage Grotesque"/>
                <a:ea typeface="Bricolage Grotesque"/>
                <a:cs typeface="Bricolage Grotesque"/>
                <a:sym typeface="Bricolage Grotesque"/>
              </a:rPr>
              <a:t> Audio Enhancement</a:t>
            </a:r>
          </a:p>
        </p:txBody>
      </p:sp>
      <p:sp>
        <p:nvSpPr>
          <p:cNvPr name="TextBox 16" id="16"/>
          <p:cNvSpPr txBox="true"/>
          <p:nvPr/>
        </p:nvSpPr>
        <p:spPr>
          <a:xfrm rot="0">
            <a:off x="10545714" y="2414637"/>
            <a:ext cx="7043400" cy="923291"/>
          </a:xfrm>
          <a:prstGeom prst="rect">
            <a:avLst/>
          </a:prstGeom>
        </p:spPr>
        <p:txBody>
          <a:bodyPr anchor="t" rtlCol="false" tIns="0" lIns="0" bIns="0" rIns="0">
            <a:spAutoFit/>
          </a:bodyPr>
          <a:lstStyle/>
          <a:p>
            <a:pPr algn="ctr">
              <a:lnSpc>
                <a:spcPts val="3709"/>
              </a:lnSpc>
            </a:pPr>
            <a:r>
              <a:rPr lang="en-US" sz="2649" b="true">
                <a:solidFill>
                  <a:srgbClr val="000000"/>
                </a:solidFill>
                <a:latin typeface="Bricolage Grotesque Bold"/>
                <a:ea typeface="Bricolage Grotesque Bold"/>
                <a:cs typeface="Bricolage Grotesque Bold"/>
                <a:sym typeface="Bricolage Grotesque Bold"/>
              </a:rPr>
              <a:t>We support multiple speakers in</a:t>
            </a:r>
          </a:p>
          <a:p>
            <a:pPr algn="ctr">
              <a:lnSpc>
                <a:spcPts val="3709"/>
              </a:lnSpc>
              <a:spcBef>
                <a:spcPct val="0"/>
              </a:spcBef>
            </a:pPr>
            <a:r>
              <a:rPr lang="en-US" b="true" sz="2649">
                <a:solidFill>
                  <a:srgbClr val="000000"/>
                </a:solidFill>
                <a:latin typeface="Bricolage Grotesque Bold"/>
                <a:ea typeface="Bricolage Grotesque Bold"/>
                <a:cs typeface="Bricolage Grotesque Bold"/>
                <a:sym typeface="Bricolage Grotesque Bold"/>
              </a:rPr>
              <a:t>a single message</a:t>
            </a:r>
          </a:p>
        </p:txBody>
      </p:sp>
      <p:sp>
        <p:nvSpPr>
          <p:cNvPr name="Freeform 17" id="17"/>
          <p:cNvSpPr/>
          <p:nvPr/>
        </p:nvSpPr>
        <p:spPr>
          <a:xfrm flipH="false" flipV="false" rot="0">
            <a:off x="14067414" y="3485369"/>
            <a:ext cx="824108" cy="824108"/>
          </a:xfrm>
          <a:custGeom>
            <a:avLst/>
            <a:gdLst/>
            <a:ahLst/>
            <a:cxnLst/>
            <a:rect r="r" b="b" t="t" l="l"/>
            <a:pathLst>
              <a:path h="824108" w="824108">
                <a:moveTo>
                  <a:pt x="0" y="0"/>
                </a:moveTo>
                <a:lnTo>
                  <a:pt x="824108" y="0"/>
                </a:lnTo>
                <a:lnTo>
                  <a:pt x="824108" y="824108"/>
                </a:lnTo>
                <a:lnTo>
                  <a:pt x="0" y="824108"/>
                </a:lnTo>
                <a:lnTo>
                  <a:pt x="0" y="0"/>
                </a:lnTo>
                <a:close/>
              </a:path>
            </a:pathLst>
          </a:custGeom>
          <a:blipFill>
            <a:blip r:embed="rId17"/>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19" id="19"/>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18"/>
            <a:stretch>
              <a:fillRect l="0" t="0" r="0" b="0"/>
            </a:stretch>
          </a:blipFill>
        </p:spPr>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3</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video>
              <p:cMediaNode vol="100000">
                <p:cTn fill="hold" display="false">
                  <p:stCondLst>
                    <p:cond delay="indefinite"/>
                  </p:stCondLst>
                </p:cTn>
                <p:tgtEl>
                  <p:spTgt spid="1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35691" y="1545381"/>
            <a:ext cx="5967479" cy="1864837"/>
          </a:xfrm>
          <a:custGeom>
            <a:avLst/>
            <a:gdLst/>
            <a:ahLst/>
            <a:cxnLst/>
            <a:rect r="r" b="b" t="t" l="l"/>
            <a:pathLst>
              <a:path h="1864837" w="5967479">
                <a:moveTo>
                  <a:pt x="0" y="0"/>
                </a:moveTo>
                <a:lnTo>
                  <a:pt x="5967479" y="0"/>
                </a:lnTo>
                <a:lnTo>
                  <a:pt x="5967479" y="1864837"/>
                </a:lnTo>
                <a:lnTo>
                  <a:pt x="0" y="1864837"/>
                </a:lnTo>
                <a:lnTo>
                  <a:pt x="0" y="0"/>
                </a:lnTo>
                <a:close/>
              </a:path>
            </a:pathLst>
          </a:custGeom>
          <a:blipFill>
            <a:blip r:embed="rId3">
              <a:alphaModFix amt="9999"/>
            </a:blip>
            <a:stretch>
              <a:fillRect l="0" t="0" r="0" b="0"/>
            </a:stretch>
          </a:blipFill>
        </p:spPr>
      </p:sp>
      <p:grpSp>
        <p:nvGrpSpPr>
          <p:cNvPr name="Group 3" id="3"/>
          <p:cNvGrpSpPr/>
          <p:nvPr/>
        </p:nvGrpSpPr>
        <p:grpSpPr>
          <a:xfrm rot="0">
            <a:off x="-6565350" y="7195317"/>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495003" y="4818642"/>
            <a:ext cx="17264662" cy="3695409"/>
            <a:chOff x="0" y="0"/>
            <a:chExt cx="3146130" cy="673412"/>
          </a:xfrm>
        </p:grpSpPr>
        <p:sp>
          <p:nvSpPr>
            <p:cNvPr name="Freeform 7" id="7"/>
            <p:cNvSpPr/>
            <p:nvPr/>
          </p:nvSpPr>
          <p:spPr>
            <a:xfrm flipH="false" flipV="false" rot="0">
              <a:off x="0" y="0"/>
              <a:ext cx="3146130" cy="673412"/>
            </a:xfrm>
            <a:custGeom>
              <a:avLst/>
              <a:gdLst/>
              <a:ahLst/>
              <a:cxnLst/>
              <a:rect r="r" b="b" t="t" l="l"/>
              <a:pathLst>
                <a:path h="673412" w="3146130">
                  <a:moveTo>
                    <a:pt x="22870" y="0"/>
                  </a:moveTo>
                  <a:lnTo>
                    <a:pt x="3123260" y="0"/>
                  </a:lnTo>
                  <a:cubicBezTo>
                    <a:pt x="3135891" y="0"/>
                    <a:pt x="3146130" y="10239"/>
                    <a:pt x="3146130" y="22870"/>
                  </a:cubicBezTo>
                  <a:lnTo>
                    <a:pt x="3146130" y="650543"/>
                  </a:lnTo>
                  <a:cubicBezTo>
                    <a:pt x="3146130" y="663173"/>
                    <a:pt x="3135891" y="673412"/>
                    <a:pt x="3123260" y="673412"/>
                  </a:cubicBezTo>
                  <a:lnTo>
                    <a:pt x="22870" y="673412"/>
                  </a:lnTo>
                  <a:cubicBezTo>
                    <a:pt x="10239" y="673412"/>
                    <a:pt x="0" y="663173"/>
                    <a:pt x="0" y="650543"/>
                  </a:cubicBezTo>
                  <a:lnTo>
                    <a:pt x="0" y="22870"/>
                  </a:lnTo>
                  <a:cubicBezTo>
                    <a:pt x="0" y="10239"/>
                    <a:pt x="10239" y="0"/>
                    <a:pt x="22870" y="0"/>
                  </a:cubicBezTo>
                  <a:close/>
                </a:path>
              </a:pathLst>
            </a:custGeom>
            <a:solidFill>
              <a:srgbClr val="000000">
                <a:alpha val="0"/>
              </a:srgbClr>
            </a:solidFill>
            <a:ln w="19050" cap="rnd">
              <a:solidFill>
                <a:srgbClr val="86807D"/>
              </a:solidFill>
              <a:prstDash val="solid"/>
              <a:round/>
            </a:ln>
          </p:spPr>
        </p:sp>
        <p:sp>
          <p:nvSpPr>
            <p:cNvPr name="TextBox 8" id="8"/>
            <p:cNvSpPr txBox="true"/>
            <p:nvPr/>
          </p:nvSpPr>
          <p:spPr>
            <a:xfrm>
              <a:off x="0" y="-38100"/>
              <a:ext cx="3146130" cy="711512"/>
            </a:xfrm>
            <a:prstGeom prst="rect">
              <a:avLst/>
            </a:prstGeom>
          </p:spPr>
          <p:txBody>
            <a:bodyPr anchor="ctr" rtlCol="false" tIns="50800" lIns="50800" bIns="50800" rIns="50800"/>
            <a:lstStyle/>
            <a:p>
              <a:pPr algn="ctr">
                <a:lnSpc>
                  <a:spcPts val="3282"/>
                </a:lnSpc>
              </a:pPr>
            </a:p>
          </p:txBody>
        </p:sp>
      </p:grpSp>
      <p:grpSp>
        <p:nvGrpSpPr>
          <p:cNvPr name="Group 9" id="9"/>
          <p:cNvGrpSpPr/>
          <p:nvPr/>
        </p:nvGrpSpPr>
        <p:grpSpPr>
          <a:xfrm rot="0">
            <a:off x="5930941" y="1451145"/>
            <a:ext cx="6392786" cy="1975904"/>
            <a:chOff x="0" y="0"/>
            <a:chExt cx="2611994" cy="807324"/>
          </a:xfrm>
        </p:grpSpPr>
        <p:sp>
          <p:nvSpPr>
            <p:cNvPr name="Freeform 10" id="10"/>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11" id="11"/>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12" id="12"/>
          <p:cNvSpPr/>
          <p:nvPr/>
        </p:nvSpPr>
        <p:spPr>
          <a:xfrm flipH="false" flipV="false" rot="0">
            <a:off x="910611" y="5010353"/>
            <a:ext cx="15709906" cy="3240168"/>
          </a:xfrm>
          <a:custGeom>
            <a:avLst/>
            <a:gdLst/>
            <a:ahLst/>
            <a:cxnLst/>
            <a:rect r="r" b="b" t="t" l="l"/>
            <a:pathLst>
              <a:path h="3240168" w="15709906">
                <a:moveTo>
                  <a:pt x="0" y="0"/>
                </a:moveTo>
                <a:lnTo>
                  <a:pt x="15709906" y="0"/>
                </a:lnTo>
                <a:lnTo>
                  <a:pt x="15709906" y="3240168"/>
                </a:lnTo>
                <a:lnTo>
                  <a:pt x="0" y="3240168"/>
                </a:lnTo>
                <a:lnTo>
                  <a:pt x="0" y="0"/>
                </a:lnTo>
                <a:close/>
              </a:path>
            </a:pathLst>
          </a:custGeom>
          <a:blipFill>
            <a:blip r:embed="rId6"/>
            <a:stretch>
              <a:fillRect l="0" t="0" r="0" b="0"/>
            </a:stretch>
          </a:blipFill>
        </p:spPr>
      </p:sp>
      <p:sp>
        <p:nvSpPr>
          <p:cNvPr name="TextBox 13" id="13"/>
          <p:cNvSpPr txBox="true"/>
          <p:nvPr/>
        </p:nvSpPr>
        <p:spPr>
          <a:xfrm rot="0">
            <a:off x="7729267" y="1032608"/>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9804"/>
                  </a:srgbClr>
                </a:solidFill>
                <a:latin typeface="Catamaran"/>
                <a:ea typeface="Catamaran"/>
                <a:cs typeface="Catamaran"/>
                <a:sym typeface="Catamaran"/>
              </a:rPr>
              <a:t>Audio Enhancement</a:t>
            </a:r>
          </a:p>
        </p:txBody>
      </p:sp>
      <p:sp>
        <p:nvSpPr>
          <p:cNvPr name="TextBox 14" id="14"/>
          <p:cNvSpPr txBox="true"/>
          <p:nvPr/>
        </p:nvSpPr>
        <p:spPr>
          <a:xfrm rot="0">
            <a:off x="5672043" y="2855242"/>
            <a:ext cx="6943915" cy="1430000"/>
          </a:xfrm>
          <a:prstGeom prst="rect">
            <a:avLst/>
          </a:prstGeom>
        </p:spPr>
        <p:txBody>
          <a:bodyPr anchor="t" rtlCol="false" tIns="0" lIns="0" bIns="0" rIns="0">
            <a:spAutoFit/>
          </a:bodyPr>
          <a:lstStyle/>
          <a:p>
            <a:pPr algn="ctr">
              <a:lnSpc>
                <a:spcPts val="5706"/>
              </a:lnSpc>
              <a:spcBef>
                <a:spcPct val="0"/>
              </a:spcBef>
            </a:pPr>
            <a:r>
              <a:rPr lang="en-US" sz="4075">
                <a:solidFill>
                  <a:srgbClr val="414040"/>
                </a:solidFill>
                <a:latin typeface="Bricolage Grotesque"/>
                <a:ea typeface="Bricolage Grotesque"/>
                <a:cs typeface="Bricolage Grotesque"/>
                <a:sym typeface="Bricolage Grotesque"/>
              </a:rPr>
              <a:t>2. Speech Seperation and Speaker recognition</a:t>
            </a:r>
          </a:p>
        </p:txBody>
      </p:sp>
      <p:grpSp>
        <p:nvGrpSpPr>
          <p:cNvPr name="Group 15" id="15"/>
          <p:cNvGrpSpPr/>
          <p:nvPr/>
        </p:nvGrpSpPr>
        <p:grpSpPr>
          <a:xfrm rot="0">
            <a:off x="16696717" y="7121302"/>
            <a:ext cx="937456" cy="9374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nvGrpSpPr>
          <p:cNvPr name="Group 17" id="17"/>
          <p:cNvGrpSpPr/>
          <p:nvPr/>
        </p:nvGrpSpPr>
        <p:grpSpPr>
          <a:xfrm rot="0">
            <a:off x="12615957" y="5219700"/>
            <a:ext cx="937456" cy="1330598"/>
            <a:chOff x="0" y="0"/>
            <a:chExt cx="1249942" cy="1774130"/>
          </a:xfrm>
        </p:grpSpPr>
        <p:grpSp>
          <p:nvGrpSpPr>
            <p:cNvPr name="Group 18" id="18"/>
            <p:cNvGrpSpPr/>
            <p:nvPr/>
          </p:nvGrpSpPr>
          <p:grpSpPr>
            <a:xfrm rot="0">
              <a:off x="0" y="0"/>
              <a:ext cx="1249942" cy="12499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2432" r="0" b="-2432"/>
                </a:stretch>
              </a:blipFill>
            </p:spPr>
          </p:sp>
        </p:grpSp>
        <p:sp>
          <p:nvSpPr>
            <p:cNvPr name="TextBox 20" id="20"/>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0.23</a:t>
              </a:r>
            </a:p>
          </p:txBody>
        </p:sp>
      </p:grpSp>
      <p:sp>
        <p:nvSpPr>
          <p:cNvPr name="TextBox 21" id="21"/>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22" id="2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grpSp>
        <p:nvGrpSpPr>
          <p:cNvPr name="Group 23" id="23"/>
          <p:cNvGrpSpPr/>
          <p:nvPr/>
        </p:nvGrpSpPr>
        <p:grpSpPr>
          <a:xfrm rot="0">
            <a:off x="13791393" y="5219700"/>
            <a:ext cx="937456" cy="1330598"/>
            <a:chOff x="0" y="0"/>
            <a:chExt cx="1249942" cy="1774130"/>
          </a:xfrm>
        </p:grpSpPr>
        <p:grpSp>
          <p:nvGrpSpPr>
            <p:cNvPr name="Group 24" id="24"/>
            <p:cNvGrpSpPr/>
            <p:nvPr/>
          </p:nvGrpSpPr>
          <p:grpSpPr>
            <a:xfrm rot="0">
              <a:off x="0" y="0"/>
              <a:ext cx="1249942" cy="12499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26" id="26"/>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0.16</a:t>
              </a:r>
            </a:p>
          </p:txBody>
        </p:sp>
      </p:grpSp>
      <p:grpSp>
        <p:nvGrpSpPr>
          <p:cNvPr name="Group 27" id="27"/>
          <p:cNvGrpSpPr/>
          <p:nvPr/>
        </p:nvGrpSpPr>
        <p:grpSpPr>
          <a:xfrm rot="0">
            <a:off x="14966828" y="5261939"/>
            <a:ext cx="937456" cy="1288359"/>
            <a:chOff x="0" y="0"/>
            <a:chExt cx="1249942" cy="1717812"/>
          </a:xfrm>
        </p:grpSpPr>
        <p:grpSp>
          <p:nvGrpSpPr>
            <p:cNvPr name="Group 28" id="28"/>
            <p:cNvGrpSpPr/>
            <p:nvPr/>
          </p:nvGrpSpPr>
          <p:grpSpPr>
            <a:xfrm rot="0">
              <a:off x="0" y="0"/>
              <a:ext cx="1249942" cy="12499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sp>
          <p:nvSpPr>
            <p:cNvPr name="TextBox 30" id="30"/>
            <p:cNvSpPr txBox="true"/>
            <p:nvPr/>
          </p:nvSpPr>
          <p:spPr>
            <a:xfrm rot="0">
              <a:off x="80489" y="1268020"/>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0.31</a:t>
              </a:r>
            </a:p>
          </p:txBody>
        </p:sp>
      </p:grpSp>
      <p:grpSp>
        <p:nvGrpSpPr>
          <p:cNvPr name="Group 31" id="31"/>
          <p:cNvGrpSpPr/>
          <p:nvPr/>
        </p:nvGrpSpPr>
        <p:grpSpPr>
          <a:xfrm rot="0">
            <a:off x="16142264" y="5311217"/>
            <a:ext cx="937456" cy="1239081"/>
            <a:chOff x="0" y="0"/>
            <a:chExt cx="1249942" cy="1652108"/>
          </a:xfrm>
        </p:grpSpPr>
        <p:grpSp>
          <p:nvGrpSpPr>
            <p:cNvPr name="Group 32" id="32"/>
            <p:cNvGrpSpPr/>
            <p:nvPr/>
          </p:nvGrpSpPr>
          <p:grpSpPr>
            <a:xfrm rot="0">
              <a:off x="0" y="0"/>
              <a:ext cx="1249942" cy="124994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sp>
          <p:nvSpPr>
            <p:cNvPr name="TextBox 34" id="34"/>
            <p:cNvSpPr txBox="true"/>
            <p:nvPr/>
          </p:nvSpPr>
          <p:spPr>
            <a:xfrm rot="0">
              <a:off x="80489" y="1202317"/>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0.80</a:t>
              </a:r>
            </a:p>
          </p:txBody>
        </p:sp>
      </p:grpSp>
      <p:sp>
        <p:nvSpPr>
          <p:cNvPr name="TextBox 35" id="35"/>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954" y="1762770"/>
            <a:ext cx="5967479" cy="1864837"/>
          </a:xfrm>
          <a:custGeom>
            <a:avLst/>
            <a:gdLst/>
            <a:ahLst/>
            <a:cxnLst/>
            <a:rect r="r" b="b" t="t" l="l"/>
            <a:pathLst>
              <a:path h="1864837" w="5967479">
                <a:moveTo>
                  <a:pt x="0" y="0"/>
                </a:moveTo>
                <a:lnTo>
                  <a:pt x="5967479" y="0"/>
                </a:lnTo>
                <a:lnTo>
                  <a:pt x="5967479" y="1864838"/>
                </a:lnTo>
                <a:lnTo>
                  <a:pt x="0" y="1864838"/>
                </a:lnTo>
                <a:lnTo>
                  <a:pt x="0" y="0"/>
                </a:lnTo>
                <a:close/>
              </a:path>
            </a:pathLst>
          </a:custGeom>
          <a:blipFill>
            <a:blip r:embed="rId3">
              <a:alphaModFix amt="9999"/>
            </a:blip>
            <a:stretch>
              <a:fillRect l="0" t="0" r="0" b="0"/>
            </a:stretch>
          </a:blipFill>
        </p:spPr>
      </p:sp>
      <p:grpSp>
        <p:nvGrpSpPr>
          <p:cNvPr name="Group 3" id="3"/>
          <p:cNvGrpSpPr/>
          <p:nvPr/>
        </p:nvGrpSpPr>
        <p:grpSpPr>
          <a:xfrm rot="0">
            <a:off x="9000542" y="1828723"/>
            <a:ext cx="8416096" cy="1732932"/>
            <a:chOff x="0" y="0"/>
            <a:chExt cx="3146130" cy="647810"/>
          </a:xfrm>
        </p:grpSpPr>
        <p:sp>
          <p:nvSpPr>
            <p:cNvPr name="Freeform 4" id="4"/>
            <p:cNvSpPr/>
            <p:nvPr/>
          </p:nvSpPr>
          <p:spPr>
            <a:xfrm flipH="false" flipV="false" rot="0">
              <a:off x="0" y="0"/>
              <a:ext cx="3146130" cy="647810"/>
            </a:xfrm>
            <a:custGeom>
              <a:avLst/>
              <a:gdLst/>
              <a:ahLst/>
              <a:cxnLst/>
              <a:rect r="r" b="b" t="t" l="l"/>
              <a:pathLst>
                <a:path h="647810" w="3146130">
                  <a:moveTo>
                    <a:pt x="46915" y="0"/>
                  </a:moveTo>
                  <a:lnTo>
                    <a:pt x="3099215" y="0"/>
                  </a:lnTo>
                  <a:cubicBezTo>
                    <a:pt x="3125126" y="0"/>
                    <a:pt x="3146130" y="21004"/>
                    <a:pt x="3146130" y="46915"/>
                  </a:cubicBezTo>
                  <a:lnTo>
                    <a:pt x="3146130" y="600895"/>
                  </a:lnTo>
                  <a:cubicBezTo>
                    <a:pt x="3146130" y="613338"/>
                    <a:pt x="3141187" y="625270"/>
                    <a:pt x="3132389" y="634069"/>
                  </a:cubicBezTo>
                  <a:cubicBezTo>
                    <a:pt x="3123591" y="642867"/>
                    <a:pt x="3111658" y="647810"/>
                    <a:pt x="3099215" y="647810"/>
                  </a:cubicBezTo>
                  <a:lnTo>
                    <a:pt x="46915" y="647810"/>
                  </a:lnTo>
                  <a:cubicBezTo>
                    <a:pt x="34472" y="647810"/>
                    <a:pt x="22539" y="642867"/>
                    <a:pt x="13741" y="634069"/>
                  </a:cubicBezTo>
                  <a:cubicBezTo>
                    <a:pt x="4943" y="625270"/>
                    <a:pt x="0" y="613338"/>
                    <a:pt x="0" y="600895"/>
                  </a:cubicBezTo>
                  <a:lnTo>
                    <a:pt x="0" y="46915"/>
                  </a:lnTo>
                  <a:cubicBezTo>
                    <a:pt x="0" y="34472"/>
                    <a:pt x="4943" y="22539"/>
                    <a:pt x="13741" y="13741"/>
                  </a:cubicBezTo>
                  <a:cubicBezTo>
                    <a:pt x="22539" y="4943"/>
                    <a:pt x="34472" y="0"/>
                    <a:pt x="46915" y="0"/>
                  </a:cubicBezTo>
                  <a:close/>
                </a:path>
              </a:pathLst>
            </a:custGeom>
            <a:solidFill>
              <a:srgbClr val="000000">
                <a:alpha val="0"/>
              </a:srgbClr>
            </a:solidFill>
            <a:ln w="19050" cap="rnd">
              <a:solidFill>
                <a:srgbClr val="86807D">
                  <a:alpha val="9804"/>
                </a:srgbClr>
              </a:solidFill>
              <a:prstDash val="solid"/>
              <a:round/>
            </a:ln>
          </p:spPr>
        </p:sp>
        <p:sp>
          <p:nvSpPr>
            <p:cNvPr name="TextBox 5" id="5"/>
            <p:cNvSpPr txBox="true"/>
            <p:nvPr/>
          </p:nvSpPr>
          <p:spPr>
            <a:xfrm>
              <a:off x="0" y="-38100"/>
              <a:ext cx="3146130" cy="685910"/>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876300" y="1707237"/>
            <a:ext cx="6392786" cy="1975904"/>
            <a:chOff x="0" y="0"/>
            <a:chExt cx="2611994" cy="807324"/>
          </a:xfrm>
        </p:grpSpPr>
        <p:sp>
          <p:nvSpPr>
            <p:cNvPr name="Freeform 7" id="7"/>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8" id="8"/>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9" id="9"/>
          <p:cNvSpPr/>
          <p:nvPr/>
        </p:nvSpPr>
        <p:spPr>
          <a:xfrm flipH="false" flipV="false" rot="0">
            <a:off x="9560811" y="1828723"/>
            <a:ext cx="7658191" cy="1519450"/>
          </a:xfrm>
          <a:custGeom>
            <a:avLst/>
            <a:gdLst/>
            <a:ahLst/>
            <a:cxnLst/>
            <a:rect r="r" b="b" t="t" l="l"/>
            <a:pathLst>
              <a:path h="1519450" w="7658191">
                <a:moveTo>
                  <a:pt x="0" y="0"/>
                </a:moveTo>
                <a:lnTo>
                  <a:pt x="7658191" y="0"/>
                </a:lnTo>
                <a:lnTo>
                  <a:pt x="7658191" y="1519450"/>
                </a:lnTo>
                <a:lnTo>
                  <a:pt x="0" y="1519450"/>
                </a:lnTo>
                <a:lnTo>
                  <a:pt x="0" y="0"/>
                </a:lnTo>
                <a:close/>
              </a:path>
            </a:pathLst>
          </a:custGeom>
          <a:blipFill>
            <a:blip r:embed="rId4">
              <a:alphaModFix amt="9999"/>
            </a:blip>
            <a:stretch>
              <a:fillRect l="0" t="-1976" r="0" b="-1976"/>
            </a:stretch>
          </a:blipFill>
        </p:spPr>
      </p:sp>
      <p:grpSp>
        <p:nvGrpSpPr>
          <p:cNvPr name="Group 10" id="10"/>
          <p:cNvGrpSpPr/>
          <p:nvPr/>
        </p:nvGrpSpPr>
        <p:grpSpPr>
          <a:xfrm rot="0">
            <a:off x="-6565350" y="7195317"/>
            <a:ext cx="32565936" cy="6075533"/>
            <a:chOff x="0" y="0"/>
            <a:chExt cx="43421248" cy="8100711"/>
          </a:xfrm>
        </p:grpSpPr>
        <p:sp>
          <p:nvSpPr>
            <p:cNvPr name="Freeform 11" id="11"/>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2552566" y="4517294"/>
            <a:ext cx="13182869" cy="4696397"/>
          </a:xfrm>
          <a:custGeom>
            <a:avLst/>
            <a:gdLst/>
            <a:ahLst/>
            <a:cxnLst/>
            <a:rect r="r" b="b" t="t" l="l"/>
            <a:pathLst>
              <a:path h="4696397" w="13182869">
                <a:moveTo>
                  <a:pt x="0" y="0"/>
                </a:moveTo>
                <a:lnTo>
                  <a:pt x="13182868" y="0"/>
                </a:lnTo>
                <a:lnTo>
                  <a:pt x="13182868" y="4696397"/>
                </a:lnTo>
                <a:lnTo>
                  <a:pt x="0" y="4696397"/>
                </a:lnTo>
                <a:lnTo>
                  <a:pt x="0" y="0"/>
                </a:lnTo>
                <a:close/>
              </a:path>
            </a:pathLst>
          </a:custGeom>
          <a:blipFill>
            <a:blip r:embed="rId7"/>
            <a:stretch>
              <a:fillRect l="0" t="0" r="0" b="0"/>
            </a:stretch>
          </a:blipFill>
        </p:spPr>
      </p:sp>
      <p:sp>
        <p:nvSpPr>
          <p:cNvPr name="TextBox 14" id="14"/>
          <p:cNvSpPr txBox="true"/>
          <p:nvPr/>
        </p:nvSpPr>
        <p:spPr>
          <a:xfrm rot="0">
            <a:off x="2674626" y="1288700"/>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19608"/>
                  </a:srgbClr>
                </a:solidFill>
                <a:latin typeface="Catamaran"/>
                <a:ea typeface="Catamaran"/>
                <a:cs typeface="Catamaran"/>
                <a:sym typeface="Catamaran"/>
              </a:rPr>
              <a:t>Audio Enhancement</a:t>
            </a:r>
          </a:p>
        </p:txBody>
      </p:sp>
      <p:sp>
        <p:nvSpPr>
          <p:cNvPr name="TextBox 15" id="15"/>
          <p:cNvSpPr txBox="true"/>
          <p:nvPr/>
        </p:nvSpPr>
        <p:spPr>
          <a:xfrm rot="0">
            <a:off x="11650377" y="1088672"/>
            <a:ext cx="3184422" cy="732867"/>
          </a:xfrm>
          <a:prstGeom prst="rect">
            <a:avLst/>
          </a:prstGeom>
        </p:spPr>
        <p:txBody>
          <a:bodyPr anchor="t" rtlCol="false" tIns="0" lIns="0" bIns="0" rIns="0">
            <a:spAutoFit/>
          </a:bodyPr>
          <a:lstStyle/>
          <a:p>
            <a:pPr algn="ctr">
              <a:lnSpc>
                <a:spcPts val="2959"/>
              </a:lnSpc>
              <a:spcBef>
                <a:spcPct val="0"/>
              </a:spcBef>
            </a:pPr>
            <a:r>
              <a:rPr lang="en-US" sz="2113">
                <a:solidFill>
                  <a:srgbClr val="000000">
                    <a:alpha val="19608"/>
                  </a:srgbClr>
                </a:solidFill>
                <a:latin typeface="Catamaran"/>
                <a:ea typeface="Catamaran"/>
                <a:cs typeface="Catamaran"/>
                <a:sym typeface="Catamaran"/>
              </a:rPr>
              <a:t>2. Speech Seperation and Speaker recognition</a:t>
            </a:r>
          </a:p>
        </p:txBody>
      </p:sp>
      <p:sp>
        <p:nvSpPr>
          <p:cNvPr name="TextBox 16" id="16"/>
          <p:cNvSpPr txBox="true"/>
          <p:nvPr/>
        </p:nvSpPr>
        <p:spPr>
          <a:xfrm rot="0">
            <a:off x="5171201" y="2609464"/>
            <a:ext cx="7945598" cy="1393480"/>
          </a:xfrm>
          <a:prstGeom prst="rect">
            <a:avLst/>
          </a:prstGeom>
        </p:spPr>
        <p:txBody>
          <a:bodyPr anchor="t" rtlCol="false" tIns="0" lIns="0" bIns="0" rIns="0">
            <a:spAutoFit/>
          </a:bodyPr>
          <a:lstStyle/>
          <a:p>
            <a:pPr algn="ctr">
              <a:lnSpc>
                <a:spcPts val="5619"/>
              </a:lnSpc>
              <a:spcBef>
                <a:spcPct val="0"/>
              </a:spcBef>
            </a:pPr>
            <a:r>
              <a:rPr lang="en-US" sz="4013">
                <a:solidFill>
                  <a:srgbClr val="414040"/>
                </a:solidFill>
                <a:latin typeface="Bricolage Grotesque"/>
                <a:ea typeface="Bricolage Grotesque"/>
                <a:cs typeface="Bricolage Grotesque"/>
                <a:sym typeface="Bricolage Grotesque"/>
              </a:rPr>
              <a:t>3. Extract relevant information and Emotions + Context + Menu</a:t>
            </a:r>
          </a:p>
        </p:txBody>
      </p:sp>
      <p:sp>
        <p:nvSpPr>
          <p:cNvPr name="Freeform 17" id="1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8"/>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TextBox 19" id="19"/>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3"/>
            <a:stretch>
              <a:fillRect l="0" t="0" r="0" b="0"/>
            </a:stretch>
          </a:blipFill>
        </p:spPr>
      </p:sp>
      <p:sp>
        <p:nvSpPr>
          <p:cNvPr name="Freeform 3" id="3"/>
          <p:cNvSpPr/>
          <p:nvPr/>
        </p:nvSpPr>
        <p:spPr>
          <a:xfrm flipH="false" flipV="false" rot="0">
            <a:off x="1496021"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4" id="4"/>
          <p:cNvSpPr/>
          <p:nvPr/>
        </p:nvSpPr>
        <p:spPr>
          <a:xfrm flipH="false" flipV="false" rot="0">
            <a:off x="6968588"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5" id="5"/>
          <p:cNvSpPr/>
          <p:nvPr/>
        </p:nvSpPr>
        <p:spPr>
          <a:xfrm flipH="false" flipV="false" rot="0">
            <a:off x="12199789"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6" id="6"/>
          <p:cNvSpPr/>
          <p:nvPr/>
        </p:nvSpPr>
        <p:spPr>
          <a:xfrm flipH="false" flipV="false" rot="0">
            <a:off x="1895307" y="2974756"/>
            <a:ext cx="3793617" cy="2845213"/>
          </a:xfrm>
          <a:custGeom>
            <a:avLst/>
            <a:gdLst/>
            <a:ahLst/>
            <a:cxnLst/>
            <a:rect r="r" b="b" t="t" l="l"/>
            <a:pathLst>
              <a:path h="2845213" w="3793617">
                <a:moveTo>
                  <a:pt x="0" y="0"/>
                </a:moveTo>
                <a:lnTo>
                  <a:pt x="3793618" y="0"/>
                </a:lnTo>
                <a:lnTo>
                  <a:pt x="3793618" y="2845213"/>
                </a:lnTo>
                <a:lnTo>
                  <a:pt x="0" y="2845213"/>
                </a:lnTo>
                <a:lnTo>
                  <a:pt x="0" y="0"/>
                </a:lnTo>
                <a:close/>
              </a:path>
            </a:pathLst>
          </a:custGeom>
          <a:blipFill>
            <a:blip r:embed="rId5"/>
            <a:stretch>
              <a:fillRect l="0" t="0" r="0" b="0"/>
            </a:stretch>
          </a:blipFill>
        </p:spPr>
      </p:sp>
      <p:sp>
        <p:nvSpPr>
          <p:cNvPr name="Freeform 7" id="7"/>
          <p:cNvSpPr/>
          <p:nvPr/>
        </p:nvSpPr>
        <p:spPr>
          <a:xfrm flipH="false" flipV="false" rot="0">
            <a:off x="13443399" y="3099312"/>
            <a:ext cx="2104971" cy="2459947"/>
          </a:xfrm>
          <a:custGeom>
            <a:avLst/>
            <a:gdLst/>
            <a:ahLst/>
            <a:cxnLst/>
            <a:rect r="r" b="b" t="t" l="l"/>
            <a:pathLst>
              <a:path h="2459947" w="2104971">
                <a:moveTo>
                  <a:pt x="0" y="0"/>
                </a:moveTo>
                <a:lnTo>
                  <a:pt x="2104970" y="0"/>
                </a:lnTo>
                <a:lnTo>
                  <a:pt x="2104970" y="2459947"/>
                </a:lnTo>
                <a:lnTo>
                  <a:pt x="0" y="2459947"/>
                </a:lnTo>
                <a:lnTo>
                  <a:pt x="0" y="0"/>
                </a:lnTo>
                <a:close/>
              </a:path>
            </a:pathLst>
          </a:custGeom>
          <a:blipFill>
            <a:blip r:embed="rId6"/>
            <a:stretch>
              <a:fillRect l="-31263" t="-19395" r="-30523" b="-19045"/>
            </a:stretch>
          </a:blipFill>
        </p:spPr>
      </p:sp>
      <p:sp>
        <p:nvSpPr>
          <p:cNvPr name="Freeform 8" id="8"/>
          <p:cNvSpPr/>
          <p:nvPr/>
        </p:nvSpPr>
        <p:spPr>
          <a:xfrm flipH="false" flipV="false" rot="0">
            <a:off x="8041571" y="3164878"/>
            <a:ext cx="2446223" cy="2328814"/>
          </a:xfrm>
          <a:custGeom>
            <a:avLst/>
            <a:gdLst/>
            <a:ahLst/>
            <a:cxnLst/>
            <a:rect r="r" b="b" t="t" l="l"/>
            <a:pathLst>
              <a:path h="2328814" w="2446223">
                <a:moveTo>
                  <a:pt x="0" y="0"/>
                </a:moveTo>
                <a:lnTo>
                  <a:pt x="2446223" y="0"/>
                </a:lnTo>
                <a:lnTo>
                  <a:pt x="2446223" y="2328814"/>
                </a:lnTo>
                <a:lnTo>
                  <a:pt x="0" y="2328814"/>
                </a:lnTo>
                <a:lnTo>
                  <a:pt x="0" y="0"/>
                </a:lnTo>
                <a:close/>
              </a:path>
            </a:pathLst>
          </a:custGeom>
          <a:blipFill>
            <a:blip r:embed="rId7"/>
            <a:stretch>
              <a:fillRect l="-34233" t="-37065" r="-33864" b="-39506"/>
            </a:stretch>
          </a:blipFill>
        </p:spPr>
      </p:sp>
      <p:sp>
        <p:nvSpPr>
          <p:cNvPr name="TextBox 9" id="9"/>
          <p:cNvSpPr txBox="true"/>
          <p:nvPr/>
        </p:nvSpPr>
        <p:spPr>
          <a:xfrm rot="0">
            <a:off x="876936" y="1449639"/>
            <a:ext cx="14814308" cy="605664"/>
          </a:xfrm>
          <a:prstGeom prst="rect">
            <a:avLst/>
          </a:prstGeom>
        </p:spPr>
        <p:txBody>
          <a:bodyPr anchor="t" rtlCol="false" tIns="0" lIns="0" bIns="0" rIns="0">
            <a:spAutoFit/>
          </a:bodyPr>
          <a:lstStyle/>
          <a:p>
            <a:pPr algn="l">
              <a:lnSpc>
                <a:spcPts val="4941"/>
              </a:lnSpc>
              <a:spcBef>
                <a:spcPct val="0"/>
              </a:spcBef>
            </a:pPr>
            <a:r>
              <a:rPr lang="en-US" sz="3529">
                <a:solidFill>
                  <a:srgbClr val="103C92"/>
                </a:solidFill>
                <a:latin typeface="Bricolage Grotesque"/>
                <a:ea typeface="Bricolage Grotesque"/>
                <a:cs typeface="Bricolage Grotesque"/>
                <a:sym typeface="Bricolage Grotesque"/>
              </a:rPr>
              <a:t>Customizable Intelligence for Today’s and Tomorrow’s Challenges</a:t>
            </a:r>
          </a:p>
        </p:txBody>
      </p:sp>
      <p:sp>
        <p:nvSpPr>
          <p:cNvPr name="TextBox 10" id="10"/>
          <p:cNvSpPr txBox="true"/>
          <p:nvPr/>
        </p:nvSpPr>
        <p:spPr>
          <a:xfrm rot="0">
            <a:off x="876936" y="490547"/>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The Product</a:t>
            </a:r>
          </a:p>
        </p:txBody>
      </p:sp>
      <p:sp>
        <p:nvSpPr>
          <p:cNvPr name="TextBox 11" id="11"/>
          <p:cNvSpPr txBox="true"/>
          <p:nvPr/>
        </p:nvSpPr>
        <p:spPr>
          <a:xfrm rot="0">
            <a:off x="2014968" y="5618588"/>
            <a:ext cx="3554295" cy="1003188"/>
          </a:xfrm>
          <a:prstGeom prst="rect">
            <a:avLst/>
          </a:prstGeom>
        </p:spPr>
        <p:txBody>
          <a:bodyPr anchor="t" rtlCol="false" tIns="0" lIns="0" bIns="0" rIns="0">
            <a:spAutoFit/>
          </a:bodyPr>
          <a:lstStyle/>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Seamless Conversations</a:t>
            </a:r>
          </a:p>
        </p:txBody>
      </p:sp>
      <p:sp>
        <p:nvSpPr>
          <p:cNvPr name="TextBox 12" id="12"/>
          <p:cNvSpPr txBox="true"/>
          <p:nvPr/>
        </p:nvSpPr>
        <p:spPr>
          <a:xfrm rot="0">
            <a:off x="7487535"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Memory that</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won’t forget you</a:t>
            </a:r>
          </a:p>
        </p:txBody>
      </p:sp>
      <p:sp>
        <p:nvSpPr>
          <p:cNvPr name="TextBox 13" id="13"/>
          <p:cNvSpPr txBox="true"/>
          <p:nvPr/>
        </p:nvSpPr>
        <p:spPr>
          <a:xfrm rot="0">
            <a:off x="12718736"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On-Device</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Computation</a:t>
            </a:r>
          </a:p>
        </p:txBody>
      </p:sp>
      <p:sp>
        <p:nvSpPr>
          <p:cNvPr name="TextBox 14" id="14"/>
          <p:cNvSpPr txBox="true"/>
          <p:nvPr/>
        </p:nvSpPr>
        <p:spPr>
          <a:xfrm rot="0">
            <a:off x="1369815" y="8032897"/>
            <a:ext cx="15548369" cy="513835"/>
          </a:xfrm>
          <a:prstGeom prst="rect">
            <a:avLst/>
          </a:prstGeom>
        </p:spPr>
        <p:txBody>
          <a:bodyPr anchor="t" rtlCol="false" tIns="0" lIns="0" bIns="0" rIns="0">
            <a:spAutoFit/>
          </a:bodyPr>
          <a:lstStyle/>
          <a:p>
            <a:pPr algn="ctr">
              <a:lnSpc>
                <a:spcPts val="4228"/>
              </a:lnSpc>
              <a:spcBef>
                <a:spcPct val="0"/>
              </a:spcBef>
            </a:pPr>
            <a:r>
              <a:rPr lang="en-US" sz="3020">
                <a:solidFill>
                  <a:srgbClr val="103C92"/>
                </a:solidFill>
                <a:latin typeface="Bricolage Grotesque"/>
                <a:ea typeface="Bricolage Grotesque"/>
                <a:cs typeface="Bricolage Grotesque"/>
                <a:sym typeface="Bricolage Grotesque"/>
              </a:rPr>
              <a:t>A </a:t>
            </a:r>
            <a:r>
              <a:rPr lang="en-US" b="true" sz="3020">
                <a:solidFill>
                  <a:srgbClr val="103C92"/>
                </a:solidFill>
                <a:latin typeface="Bricolage Grotesque Bold"/>
                <a:ea typeface="Bricolage Grotesque Bold"/>
                <a:cs typeface="Bricolage Grotesque Bold"/>
                <a:sym typeface="Bricolage Grotesque Bold"/>
              </a:rPr>
              <a:t>personal experience</a:t>
            </a:r>
            <a:r>
              <a:rPr lang="en-US" sz="3020">
                <a:solidFill>
                  <a:srgbClr val="103C92"/>
                </a:solidFill>
                <a:latin typeface="Bricolage Grotesque"/>
                <a:ea typeface="Bricolage Grotesque"/>
                <a:cs typeface="Bricolage Grotesque"/>
                <a:sym typeface="Bricolage Grotesque"/>
              </a:rPr>
              <a:t> and </a:t>
            </a:r>
            <a:r>
              <a:rPr lang="en-US" b="true" sz="3020">
                <a:solidFill>
                  <a:srgbClr val="103C92"/>
                </a:solidFill>
                <a:latin typeface="Bricolage Grotesque Bold"/>
                <a:ea typeface="Bricolage Grotesque Bold"/>
                <a:cs typeface="Bricolage Grotesque Bold"/>
                <a:sym typeface="Bricolage Grotesque Bold"/>
              </a:rPr>
              <a:t>pr</a:t>
            </a:r>
            <a:r>
              <a:rPr lang="en-US" b="true" sz="3020">
                <a:solidFill>
                  <a:srgbClr val="103C92"/>
                </a:solidFill>
                <a:latin typeface="Bricolage Grotesque Bold"/>
                <a:ea typeface="Bricolage Grotesque Bold"/>
                <a:cs typeface="Bricolage Grotesque Bold"/>
                <a:sym typeface="Bricolage Grotesque Bold"/>
              </a:rPr>
              <a:t>ivacy gates</a:t>
            </a:r>
            <a:r>
              <a:rPr lang="en-US" sz="3020">
                <a:solidFill>
                  <a:srgbClr val="103C92"/>
                </a:solidFill>
                <a:latin typeface="Bricolage Grotesque"/>
                <a:ea typeface="Bricolage Grotesque"/>
                <a:cs typeface="Bricolage Grotesque"/>
                <a:sym typeface="Bricolage Grotesque"/>
              </a:rPr>
              <a:t> to make sure your experience stays yours</a:t>
            </a:r>
          </a:p>
        </p:txBody>
      </p:sp>
      <p:grpSp>
        <p:nvGrpSpPr>
          <p:cNvPr name="Group 15" id="15"/>
          <p:cNvGrpSpPr/>
          <p:nvPr/>
        </p:nvGrpSpPr>
        <p:grpSpPr>
          <a:xfrm rot="0">
            <a:off x="8888630" y="8994072"/>
            <a:ext cx="2275483" cy="528456"/>
            <a:chOff x="0" y="0"/>
            <a:chExt cx="3033977" cy="704608"/>
          </a:xfrm>
        </p:grpSpPr>
        <p:sp>
          <p:nvSpPr>
            <p:cNvPr name="Freeform 16" id="16"/>
            <p:cNvSpPr/>
            <p:nvPr/>
          </p:nvSpPr>
          <p:spPr>
            <a:xfrm flipH="false" flipV="false" rot="0">
              <a:off x="0" y="0"/>
              <a:ext cx="718072" cy="704608"/>
            </a:xfrm>
            <a:custGeom>
              <a:avLst/>
              <a:gdLst/>
              <a:ahLst/>
              <a:cxnLst/>
              <a:rect r="r" b="b" t="t" l="l"/>
              <a:pathLst>
                <a:path h="704608" w="718072">
                  <a:moveTo>
                    <a:pt x="0" y="0"/>
                  </a:moveTo>
                  <a:lnTo>
                    <a:pt x="718072" y="0"/>
                  </a:lnTo>
                  <a:lnTo>
                    <a:pt x="718072" y="704608"/>
                  </a:lnTo>
                  <a:lnTo>
                    <a:pt x="0" y="704608"/>
                  </a:lnTo>
                  <a:lnTo>
                    <a:pt x="0" y="0"/>
                  </a:lnTo>
                  <a:close/>
                </a:path>
              </a:pathLst>
            </a:custGeom>
            <a:blipFill>
              <a:blip r:embed="rId8"/>
              <a:stretch>
                <a:fillRect l="0" t="0" r="0" b="0"/>
              </a:stretch>
            </a:blipFill>
          </p:spPr>
        </p:sp>
        <p:sp>
          <p:nvSpPr>
            <p:cNvPr name="TextBox 17" id="17"/>
            <p:cNvSpPr txBox="true"/>
            <p:nvPr/>
          </p:nvSpPr>
          <p:spPr>
            <a:xfrm rot="0">
              <a:off x="824846" y="-42423"/>
              <a:ext cx="2209131" cy="722779"/>
            </a:xfrm>
            <a:prstGeom prst="rect">
              <a:avLst/>
            </a:prstGeom>
          </p:spPr>
          <p:txBody>
            <a:bodyPr anchor="t" rtlCol="false" tIns="0" lIns="0" bIns="0" rIns="0">
              <a:spAutoFit/>
            </a:bodyPr>
            <a:lstStyle/>
            <a:p>
              <a:pPr algn="ctr">
                <a:lnSpc>
                  <a:spcPts val="4531"/>
                </a:lnSpc>
                <a:spcBef>
                  <a:spcPct val="0"/>
                </a:spcBef>
              </a:pPr>
              <a:r>
                <a:rPr lang="en-US" sz="3236">
                  <a:solidFill>
                    <a:srgbClr val="0057FF"/>
                  </a:solidFill>
                  <a:latin typeface="Bricolage Grotesque"/>
                  <a:ea typeface="Bricolage Grotesque"/>
                  <a:cs typeface="Bricolage Grotesque"/>
                  <a:sym typeface="Bricolage Grotesque"/>
                </a:rPr>
                <a:t>ADAPTIS</a:t>
              </a:r>
            </a:p>
          </p:txBody>
        </p:sp>
      </p:grpSp>
      <p:sp>
        <p:nvSpPr>
          <p:cNvPr name="TextBox 18" id="18"/>
          <p:cNvSpPr txBox="true"/>
          <p:nvPr/>
        </p:nvSpPr>
        <p:spPr>
          <a:xfrm rot="0">
            <a:off x="6758475" y="8983948"/>
            <a:ext cx="2130155" cy="472503"/>
          </a:xfrm>
          <a:prstGeom prst="rect">
            <a:avLst/>
          </a:prstGeom>
        </p:spPr>
        <p:txBody>
          <a:bodyPr anchor="t" rtlCol="false" tIns="0" lIns="0" bIns="0" rIns="0">
            <a:spAutoFit/>
          </a:bodyPr>
          <a:lstStyle/>
          <a:p>
            <a:pPr algn="just">
              <a:lnSpc>
                <a:spcPts val="3881"/>
              </a:lnSpc>
              <a:spcBef>
                <a:spcPct val="0"/>
              </a:spcBef>
            </a:pPr>
            <a:r>
              <a:rPr lang="en-US" sz="2772">
                <a:solidFill>
                  <a:srgbClr val="475674"/>
                </a:solidFill>
                <a:latin typeface="Bricolage Grotesque"/>
                <a:ea typeface="Bricolage Grotesque"/>
                <a:cs typeface="Bricolage Grotesque"/>
                <a:sym typeface="Bricolage Grotesque"/>
              </a:rPr>
              <a:t>powered by </a:t>
            </a:r>
          </a:p>
        </p:txBody>
      </p:sp>
      <p:grpSp>
        <p:nvGrpSpPr>
          <p:cNvPr name="Group 19" id="19"/>
          <p:cNvGrpSpPr/>
          <p:nvPr/>
        </p:nvGrpSpPr>
        <p:grpSpPr>
          <a:xfrm rot="0">
            <a:off x="-6565350" y="7195317"/>
            <a:ext cx="32565936" cy="6075533"/>
            <a:chOff x="0" y="0"/>
            <a:chExt cx="43421248" cy="8100711"/>
          </a:xfrm>
        </p:grpSpPr>
        <p:sp>
          <p:nvSpPr>
            <p:cNvPr name="Freeform 20" id="20"/>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9">
                <a:alphaModFix amt="13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907714" y="2540659"/>
            <a:ext cx="13830148" cy="5825950"/>
          </a:xfrm>
          <a:custGeom>
            <a:avLst/>
            <a:gdLst/>
            <a:ahLst/>
            <a:cxnLst/>
            <a:rect r="r" b="b" t="t" l="l"/>
            <a:pathLst>
              <a:path h="5825950" w="13830148">
                <a:moveTo>
                  <a:pt x="0" y="0"/>
                </a:moveTo>
                <a:lnTo>
                  <a:pt x="13830148" y="0"/>
                </a:lnTo>
                <a:lnTo>
                  <a:pt x="13830148" y="5825950"/>
                </a:lnTo>
                <a:lnTo>
                  <a:pt x="0" y="5825950"/>
                </a:lnTo>
                <a:lnTo>
                  <a:pt x="0" y="0"/>
                </a:lnTo>
                <a:close/>
              </a:path>
            </a:pathLst>
          </a:custGeom>
          <a:blipFill>
            <a:blip r:embed="rId5"/>
            <a:stretch>
              <a:fillRect l="0" t="0" r="0" b="0"/>
            </a:stretch>
          </a:blipFill>
        </p:spPr>
      </p:sp>
      <p:sp>
        <p:nvSpPr>
          <p:cNvPr name="Freeform 6" id="6"/>
          <p:cNvSpPr/>
          <p:nvPr/>
        </p:nvSpPr>
        <p:spPr>
          <a:xfrm flipH="false" flipV="false" rot="0">
            <a:off x="2391067" y="7492230"/>
            <a:ext cx="1806970" cy="1480878"/>
          </a:xfrm>
          <a:custGeom>
            <a:avLst/>
            <a:gdLst/>
            <a:ahLst/>
            <a:cxnLst/>
            <a:rect r="r" b="b" t="t" l="l"/>
            <a:pathLst>
              <a:path h="1480878" w="1806970">
                <a:moveTo>
                  <a:pt x="0" y="0"/>
                </a:moveTo>
                <a:lnTo>
                  <a:pt x="1806970" y="0"/>
                </a:lnTo>
                <a:lnTo>
                  <a:pt x="1806970" y="1480877"/>
                </a:lnTo>
                <a:lnTo>
                  <a:pt x="0" y="1480877"/>
                </a:lnTo>
                <a:lnTo>
                  <a:pt x="0" y="0"/>
                </a:lnTo>
                <a:close/>
              </a:path>
            </a:pathLst>
          </a:custGeom>
          <a:blipFill>
            <a:blip r:embed="rId6"/>
            <a:stretch>
              <a:fillRect l="0" t="0" r="0" b="0"/>
            </a:stretch>
          </a:blipFill>
        </p:spPr>
      </p:sp>
      <p:sp>
        <p:nvSpPr>
          <p:cNvPr name="Freeform 7" id="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7"/>
            <a:stretch>
              <a:fillRect l="0" t="0" r="0" b="0"/>
            </a:stretch>
          </a:blipFill>
        </p:spPr>
      </p:sp>
      <p:sp>
        <p:nvSpPr>
          <p:cNvPr name="TextBox 8" id="8"/>
          <p:cNvSpPr txBox="true"/>
          <p:nvPr/>
        </p:nvSpPr>
        <p:spPr>
          <a:xfrm rot="0">
            <a:off x="10652551" y="6460418"/>
            <a:ext cx="2901446" cy="887872"/>
          </a:xfrm>
          <a:prstGeom prst="rect">
            <a:avLst/>
          </a:prstGeom>
        </p:spPr>
        <p:txBody>
          <a:bodyPr anchor="t" rtlCol="false" tIns="0" lIns="0" bIns="0" rIns="0">
            <a:spAutoFit/>
          </a:bodyPr>
          <a:lstStyle/>
          <a:p>
            <a:pPr algn="ctr">
              <a:lnSpc>
                <a:spcPts val="3562"/>
              </a:lnSpc>
            </a:pPr>
            <a:r>
              <a:rPr lang="en-US" sz="2544">
                <a:solidFill>
                  <a:srgbClr val="262BE2"/>
                </a:solidFill>
                <a:latin typeface="Bricolage Grotesque"/>
                <a:ea typeface="Bricolage Grotesque"/>
                <a:cs typeface="Bricolage Grotesque"/>
                <a:sym typeface="Bricolage Grotesque"/>
              </a:rPr>
              <a:t>Adoption across</a:t>
            </a:r>
          </a:p>
          <a:p>
            <a:pPr algn="ctr">
              <a:lnSpc>
                <a:spcPts val="3562"/>
              </a:lnSpc>
              <a:spcBef>
                <a:spcPct val="0"/>
              </a:spcBef>
            </a:pPr>
            <a:r>
              <a:rPr lang="en-US" sz="2544">
                <a:solidFill>
                  <a:srgbClr val="262BE2"/>
                </a:solidFill>
                <a:latin typeface="Bricolage Grotesque"/>
                <a:ea typeface="Bricolage Grotesque"/>
                <a:cs typeface="Bricolage Grotesque"/>
                <a:sym typeface="Bricolage Grotesque"/>
              </a:rPr>
              <a:t>Domains</a:t>
            </a:r>
          </a:p>
        </p:txBody>
      </p:sp>
      <p:sp>
        <p:nvSpPr>
          <p:cNvPr name="TextBox 9" id="9"/>
          <p:cNvSpPr txBox="true"/>
          <p:nvPr/>
        </p:nvSpPr>
        <p:spPr>
          <a:xfrm rot="0">
            <a:off x="13553997" y="8370428"/>
            <a:ext cx="3015329" cy="887872"/>
          </a:xfrm>
          <a:prstGeom prst="rect">
            <a:avLst/>
          </a:prstGeom>
        </p:spPr>
        <p:txBody>
          <a:bodyPr anchor="t" rtlCol="false" tIns="0" lIns="0" bIns="0" rIns="0">
            <a:spAutoFit/>
          </a:bodyPr>
          <a:lstStyle/>
          <a:p>
            <a:pPr algn="ctr">
              <a:lnSpc>
                <a:spcPts val="3562"/>
              </a:lnSpc>
            </a:pPr>
            <a:r>
              <a:rPr lang="en-US" sz="2544">
                <a:solidFill>
                  <a:srgbClr val="0B38EA"/>
                </a:solidFill>
                <a:latin typeface="Bricolage Grotesque"/>
                <a:ea typeface="Bricolage Grotesque"/>
                <a:cs typeface="Bricolage Grotesque"/>
                <a:sym typeface="Bricolage Grotesque"/>
              </a:rPr>
              <a:t>Speech Disability</a:t>
            </a:r>
          </a:p>
          <a:p>
            <a:pPr algn="ctr">
              <a:lnSpc>
                <a:spcPts val="3562"/>
              </a:lnSpc>
            </a:pPr>
            <a:r>
              <a:rPr lang="en-US" sz="2544">
                <a:solidFill>
                  <a:srgbClr val="0B38EA"/>
                </a:solidFill>
                <a:latin typeface="Bricolage Grotesque"/>
                <a:ea typeface="Bricolage Grotesque"/>
                <a:cs typeface="Bricolage Grotesque"/>
                <a:sym typeface="Bricolage Grotesque"/>
              </a:rPr>
              <a:t>Support </a:t>
            </a:r>
          </a:p>
        </p:txBody>
      </p:sp>
      <p:sp>
        <p:nvSpPr>
          <p:cNvPr name="TextBox 10" id="10"/>
          <p:cNvSpPr txBox="true"/>
          <p:nvPr/>
        </p:nvSpPr>
        <p:spPr>
          <a:xfrm rot="0">
            <a:off x="5299259" y="17258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Confidence in voice recognition</a:t>
            </a:r>
          </a:p>
        </p:txBody>
      </p:sp>
      <p:sp>
        <p:nvSpPr>
          <p:cNvPr name="TextBox 11" id="11"/>
          <p:cNvSpPr txBox="true"/>
          <p:nvPr/>
        </p:nvSpPr>
        <p:spPr>
          <a:xfrm rot="0">
            <a:off x="6427334" y="46709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21DDA"/>
                </a:solidFill>
                <a:latin typeface="Bricolage Grotesque"/>
                <a:ea typeface="Bricolage Grotesque"/>
                <a:cs typeface="Bricolage Grotesque"/>
                <a:sym typeface="Bricolage Grotesque"/>
              </a:rPr>
              <a:t>Function calling with internal system</a:t>
            </a:r>
          </a:p>
        </p:txBody>
      </p:sp>
      <p:sp>
        <p:nvSpPr>
          <p:cNvPr name="TextBox 12" id="12"/>
          <p:cNvSpPr txBox="true"/>
          <p:nvPr/>
        </p:nvSpPr>
        <p:spPr>
          <a:xfrm rot="0">
            <a:off x="1454474" y="631109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B09CF"/>
                </a:solidFill>
                <a:latin typeface="Bricolage Grotesque"/>
                <a:ea typeface="Bricolage Grotesque"/>
                <a:cs typeface="Bricolage Grotesque"/>
                <a:sym typeface="Bricolage Grotesque"/>
              </a:rPr>
              <a:t>NVIDIA Jetson Nano Integration </a:t>
            </a:r>
          </a:p>
        </p:txBody>
      </p:sp>
      <p:sp>
        <p:nvSpPr>
          <p:cNvPr name="TextBox 13" id="13"/>
          <p:cNvSpPr txBox="true"/>
          <p:nvPr/>
        </p:nvSpPr>
        <p:spPr>
          <a:xfrm rot="0">
            <a:off x="6795796" y="7565953"/>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D18D8"/>
                </a:solidFill>
                <a:latin typeface="Bricolage Grotesque"/>
                <a:ea typeface="Bricolage Grotesque"/>
                <a:cs typeface="Bricolage Grotesque"/>
                <a:sym typeface="Bricolage Grotesque"/>
              </a:rPr>
              <a:t>Encryption of embeddings</a:t>
            </a:r>
          </a:p>
        </p:txBody>
      </p:sp>
      <p:sp>
        <p:nvSpPr>
          <p:cNvPr name="TextBox 14" id="14"/>
          <p:cNvSpPr txBox="true"/>
          <p:nvPr/>
        </p:nvSpPr>
        <p:spPr>
          <a:xfrm rot="0">
            <a:off x="1304837" y="1949727"/>
            <a:ext cx="3680155" cy="440197"/>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LLM Allucinations</a:t>
            </a:r>
          </a:p>
        </p:txBody>
      </p:sp>
      <p:sp>
        <p:nvSpPr>
          <p:cNvPr name="TextBox 15" id="15"/>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Limitations &amp; Roadmap</a:t>
            </a:r>
          </a:p>
        </p:txBody>
      </p:sp>
      <p:sp>
        <p:nvSpPr>
          <p:cNvPr name="TextBox 16" id="16"/>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63487" y="3412818"/>
            <a:ext cx="3005626" cy="30056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32" r="0" b="-2432"/>
              </a:stretch>
            </a:blipFill>
          </p:spPr>
        </p:sp>
      </p:grpSp>
      <p:grpSp>
        <p:nvGrpSpPr>
          <p:cNvPr name="Group 7" id="7"/>
          <p:cNvGrpSpPr/>
          <p:nvPr/>
        </p:nvGrpSpPr>
        <p:grpSpPr>
          <a:xfrm rot="0">
            <a:off x="5720580" y="3412818"/>
            <a:ext cx="3005626" cy="300562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9" id="9"/>
          <p:cNvGrpSpPr/>
          <p:nvPr/>
        </p:nvGrpSpPr>
        <p:grpSpPr>
          <a:xfrm rot="0">
            <a:off x="9777673" y="3412818"/>
            <a:ext cx="3005626" cy="30056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13834766" y="3412818"/>
            <a:ext cx="3005626" cy="30056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628" t="-24244" r="-28493" b="-79917"/>
              </a:stretch>
            </a:blipFill>
          </p:spPr>
        </p:sp>
      </p:grpSp>
      <p:sp>
        <p:nvSpPr>
          <p:cNvPr name="TextBox 13" id="13"/>
          <p:cNvSpPr txBox="true"/>
          <p:nvPr/>
        </p:nvSpPr>
        <p:spPr>
          <a:xfrm rot="0">
            <a:off x="5888306" y="6576994"/>
            <a:ext cx="2670175" cy="1252982"/>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Gioele Monopoli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ML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EPFL alumni</a:t>
            </a:r>
          </a:p>
        </p:txBody>
      </p:sp>
      <p:sp>
        <p:nvSpPr>
          <p:cNvPr name="TextBox 14" id="14"/>
          <p:cNvSpPr txBox="true"/>
          <p:nvPr/>
        </p:nvSpPr>
        <p:spPr>
          <a:xfrm rot="0">
            <a:off x="826238" y="6577050"/>
            <a:ext cx="4680124" cy="1252926"/>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Mauro Leidi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 Engineer</a:t>
            </a:r>
          </a:p>
          <a:p>
            <a:pPr algn="ctr">
              <a:lnSpc>
                <a:spcPts val="2862"/>
              </a:lnSpc>
              <a:spcBef>
                <a:spcPct val="0"/>
              </a:spcBef>
            </a:pPr>
            <a:r>
              <a:rPr lang="en-US" sz="2044">
                <a:solidFill>
                  <a:srgbClr val="000000"/>
                </a:solidFill>
                <a:latin typeface="Bricolage Grotesque"/>
                <a:ea typeface="Bricolage Grotesque"/>
                <a:cs typeface="Bricolage Grotesque"/>
                <a:sym typeface="Bricolage Grotesque"/>
              </a:rPr>
              <a:t>EPFL alumni</a:t>
            </a:r>
          </a:p>
        </p:txBody>
      </p:sp>
      <p:sp>
        <p:nvSpPr>
          <p:cNvPr name="TextBox 15" id="15"/>
          <p:cNvSpPr txBox="true"/>
          <p:nvPr/>
        </p:nvSpPr>
        <p:spPr>
          <a:xfrm rot="0">
            <a:off x="9731483" y="6576994"/>
            <a:ext cx="3098006" cy="1252982"/>
          </a:xfrm>
          <a:prstGeom prst="rect">
            <a:avLst/>
          </a:prstGeom>
        </p:spPr>
        <p:txBody>
          <a:bodyPr anchor="t" rtlCol="false" tIns="0" lIns="0" bIns="0" rIns="0">
            <a:spAutoFit/>
          </a:bodyPr>
          <a:lstStyle/>
          <a:p>
            <a:pPr algn="ctr">
              <a:lnSpc>
                <a:spcPts val="3919"/>
              </a:lnSpc>
            </a:pPr>
            <a:r>
              <a:rPr lang="en-US" sz="2799">
                <a:solidFill>
                  <a:srgbClr val="103C92"/>
                </a:solidFill>
                <a:latin typeface="Canva Sans"/>
                <a:ea typeface="Canva Sans"/>
                <a:cs typeface="Canva Sans"/>
                <a:sym typeface="Canva Sans"/>
              </a:rPr>
              <a:t>Johannes Getzner</a:t>
            </a:r>
          </a:p>
          <a:p>
            <a:pPr algn="ctr">
              <a:lnSpc>
                <a:spcPts val="3220"/>
              </a:lnSpc>
              <a:spcBef>
                <a:spcPct val="0"/>
              </a:spcBef>
            </a:pPr>
            <a:r>
              <a:rPr lang="en-US" sz="2300">
                <a:solidFill>
                  <a:srgbClr val="000000"/>
                </a:solidFill>
                <a:latin typeface="Canva Sans"/>
                <a:ea typeface="Canva Sans"/>
                <a:cs typeface="Canva Sans"/>
                <a:sym typeface="Canva Sans"/>
              </a:rPr>
              <a:t>ML Engineer</a:t>
            </a:r>
          </a:p>
          <a:p>
            <a:pPr algn="ctr">
              <a:lnSpc>
                <a:spcPts val="2855"/>
              </a:lnSpc>
              <a:spcBef>
                <a:spcPct val="0"/>
              </a:spcBef>
            </a:pPr>
            <a:r>
              <a:rPr lang="en-US" sz="2039">
                <a:solidFill>
                  <a:srgbClr val="000000"/>
                </a:solidFill>
                <a:latin typeface="Canva Sans"/>
                <a:ea typeface="Canva Sans"/>
                <a:cs typeface="Canva Sans"/>
                <a:sym typeface="Canva Sans"/>
              </a:rPr>
              <a:t>TUM alumni</a:t>
            </a:r>
          </a:p>
        </p:txBody>
      </p:sp>
      <p:sp>
        <p:nvSpPr>
          <p:cNvPr name="TextBox 16" id="16"/>
          <p:cNvSpPr txBox="true"/>
          <p:nvPr/>
        </p:nvSpPr>
        <p:spPr>
          <a:xfrm rot="0">
            <a:off x="13605606" y="6577050"/>
            <a:ext cx="3407410" cy="1252982"/>
          </a:xfrm>
          <a:prstGeom prst="rect">
            <a:avLst/>
          </a:prstGeom>
        </p:spPr>
        <p:txBody>
          <a:bodyPr anchor="t" rtlCol="false" tIns="0" lIns="0" bIns="0" rIns="0">
            <a:spAutoFit/>
          </a:bodyPr>
          <a:lstStyle/>
          <a:p>
            <a:pPr algn="ctr">
              <a:lnSpc>
                <a:spcPts val="3919"/>
              </a:lnSpc>
            </a:pPr>
            <a:r>
              <a:rPr lang="en-US" sz="2799">
                <a:solidFill>
                  <a:srgbClr val="103C92"/>
                </a:solidFill>
                <a:latin typeface="Bricolage Grotesque"/>
                <a:ea typeface="Bricolage Grotesque"/>
                <a:cs typeface="Bricolage Grotesque"/>
                <a:sym typeface="Bricolage Grotesque"/>
              </a:rPr>
              <a:t>Diego Miguel Lozano</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a:t>
            </a:r>
            <a:r>
              <a:rPr lang="en-US" sz="2300">
                <a:solidFill>
                  <a:srgbClr val="000000"/>
                </a:solidFill>
                <a:latin typeface="Bricolage Grotesque"/>
                <a:ea typeface="Bricolage Grotesque"/>
                <a:cs typeface="Bricolage Grotesque"/>
                <a:sym typeface="Bricolage Grotesque"/>
              </a:rPr>
              <a:t>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TUM alumni</a:t>
            </a:r>
          </a:p>
        </p:txBody>
      </p:sp>
      <p:sp>
        <p:nvSpPr>
          <p:cNvPr name="Freeform 17" id="17"/>
          <p:cNvSpPr/>
          <p:nvPr/>
        </p:nvSpPr>
        <p:spPr>
          <a:xfrm flipH="false" flipV="false" rot="0">
            <a:off x="437352" y="341681"/>
            <a:ext cx="1914846" cy="873984"/>
          </a:xfrm>
          <a:custGeom>
            <a:avLst/>
            <a:gdLst/>
            <a:ahLst/>
            <a:cxnLst/>
            <a:rect r="r" b="b" t="t" l="l"/>
            <a:pathLst>
              <a:path h="873984" w="1914846">
                <a:moveTo>
                  <a:pt x="0" y="0"/>
                </a:moveTo>
                <a:lnTo>
                  <a:pt x="1914846" y="0"/>
                </a:lnTo>
                <a:lnTo>
                  <a:pt x="1914846" y="873985"/>
                </a:lnTo>
                <a:lnTo>
                  <a:pt x="0" y="873985"/>
                </a:lnTo>
                <a:lnTo>
                  <a:pt x="0" y="0"/>
                </a:lnTo>
                <a:close/>
              </a:path>
            </a:pathLst>
          </a:custGeom>
          <a:blipFill>
            <a:blip r:embed="rId8"/>
            <a:stretch>
              <a:fillRect l="0" t="0" r="0" b="0"/>
            </a:stretch>
          </a:blipFill>
        </p:spPr>
      </p:sp>
      <p:sp>
        <p:nvSpPr>
          <p:cNvPr name="Freeform 18" id="18"/>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sp>
        <p:nvSpPr>
          <p:cNvPr name="TextBox 19" id="19"/>
          <p:cNvSpPr txBox="true"/>
          <p:nvPr/>
        </p:nvSpPr>
        <p:spPr>
          <a:xfrm rot="0">
            <a:off x="3933675" y="1213938"/>
            <a:ext cx="10420650" cy="1113030"/>
          </a:xfrm>
          <a:prstGeom prst="rect">
            <a:avLst/>
          </a:prstGeom>
        </p:spPr>
        <p:txBody>
          <a:bodyPr anchor="t" rtlCol="false" tIns="0" lIns="0" bIns="0" rIns="0">
            <a:spAutoFit/>
          </a:bodyPr>
          <a:lstStyle/>
          <a:p>
            <a:pPr algn="ctr">
              <a:lnSpc>
                <a:spcPts val="9001"/>
              </a:lnSpc>
              <a:spcBef>
                <a:spcPct val="0"/>
              </a:spcBef>
            </a:pPr>
            <a:r>
              <a:rPr lang="en-US" b="true" sz="6429">
                <a:solidFill>
                  <a:srgbClr val="103C92"/>
                </a:solidFill>
                <a:latin typeface="Bricolage Grotesque Bold"/>
                <a:ea typeface="Bricolage Grotesque Bold"/>
                <a:cs typeface="Bricolage Grotesque Bold"/>
                <a:sym typeface="Bricolage Grotesque Bold"/>
              </a:rPr>
              <a:t>THANK YOU!</a:t>
            </a:r>
          </a:p>
        </p:txBody>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8</a:t>
            </a:r>
          </a:p>
        </p:txBody>
      </p:sp>
      <p:grpSp>
        <p:nvGrpSpPr>
          <p:cNvPr name="Group 21" id="21"/>
          <p:cNvGrpSpPr/>
          <p:nvPr/>
        </p:nvGrpSpPr>
        <p:grpSpPr>
          <a:xfrm rot="0">
            <a:off x="7611723" y="9020994"/>
            <a:ext cx="3064555" cy="711709"/>
            <a:chOff x="0" y="0"/>
            <a:chExt cx="4086073" cy="948946"/>
          </a:xfrm>
        </p:grpSpPr>
        <p:sp>
          <p:nvSpPr>
            <p:cNvPr name="Freeform 22" id="22"/>
            <p:cNvSpPr/>
            <p:nvPr/>
          </p:nvSpPr>
          <p:spPr>
            <a:xfrm flipH="false" flipV="false" rot="0">
              <a:off x="0" y="0"/>
              <a:ext cx="967078" cy="948946"/>
            </a:xfrm>
            <a:custGeom>
              <a:avLst/>
              <a:gdLst/>
              <a:ahLst/>
              <a:cxnLst/>
              <a:rect r="r" b="b" t="t" l="l"/>
              <a:pathLst>
                <a:path h="948946" w="967078">
                  <a:moveTo>
                    <a:pt x="0" y="0"/>
                  </a:moveTo>
                  <a:lnTo>
                    <a:pt x="967078" y="0"/>
                  </a:lnTo>
                  <a:lnTo>
                    <a:pt x="967078" y="948946"/>
                  </a:lnTo>
                  <a:lnTo>
                    <a:pt x="0" y="948946"/>
                  </a:lnTo>
                  <a:lnTo>
                    <a:pt x="0" y="0"/>
                  </a:lnTo>
                  <a:close/>
                </a:path>
              </a:pathLst>
            </a:custGeom>
            <a:blipFill>
              <a:blip r:embed="rId10"/>
              <a:stretch>
                <a:fillRect l="0" t="0" r="0" b="0"/>
              </a:stretch>
            </a:blipFill>
          </p:spPr>
        </p:sp>
        <p:sp>
          <p:nvSpPr>
            <p:cNvPr name="TextBox 23" id="23"/>
            <p:cNvSpPr txBox="true"/>
            <p:nvPr/>
          </p:nvSpPr>
          <p:spPr>
            <a:xfrm rot="0">
              <a:off x="1110879" y="-62588"/>
              <a:ext cx="2975194" cy="978872"/>
            </a:xfrm>
            <a:prstGeom prst="rect">
              <a:avLst/>
            </a:prstGeom>
          </p:spPr>
          <p:txBody>
            <a:bodyPr anchor="t" rtlCol="false" tIns="0" lIns="0" bIns="0" rIns="0">
              <a:spAutoFit/>
            </a:bodyPr>
            <a:lstStyle/>
            <a:p>
              <a:pPr algn="ctr">
                <a:lnSpc>
                  <a:spcPts val="6102"/>
                </a:lnSpc>
                <a:spcBef>
                  <a:spcPct val="0"/>
                </a:spcBef>
              </a:pPr>
              <a:r>
                <a:rPr lang="en-US" sz="4358">
                  <a:solidFill>
                    <a:srgbClr val="0057FF"/>
                  </a:solidFill>
                  <a:latin typeface="Bricolage Grotesque"/>
                  <a:ea typeface="Bricolage Grotesque"/>
                  <a:cs typeface="Bricolage Grotesque"/>
                  <a:sym typeface="Bricolage Grotesque"/>
                </a:rPr>
                <a:t>ADAPTIS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DAGiS30OW-Y</dc:identifier>
  <dcterms:modified xsi:type="dcterms:W3CDTF">2011-08-01T06:04:30Z</dcterms:modified>
  <cp:revision>1</cp:revision>
  <dc:title>Start Hack – ADAPTIS</dc:title>
</cp:coreProperties>
</file>